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8" r:id="rId3"/>
    <p:sldId id="258" r:id="rId4"/>
    <p:sldId id="259" r:id="rId5"/>
    <p:sldId id="257" r:id="rId6"/>
    <p:sldId id="262" r:id="rId7"/>
    <p:sldId id="260" r:id="rId8"/>
    <p:sldId id="263" r:id="rId9"/>
    <p:sldId id="277" r:id="rId10"/>
    <p:sldId id="284" r:id="rId11"/>
    <p:sldId id="261" r:id="rId12"/>
    <p:sldId id="270" r:id="rId13"/>
    <p:sldId id="271" r:id="rId14"/>
    <p:sldId id="292" r:id="rId15"/>
    <p:sldId id="293" r:id="rId16"/>
    <p:sldId id="294" r:id="rId17"/>
    <p:sldId id="282" r:id="rId18"/>
    <p:sldId id="264" r:id="rId19"/>
    <p:sldId id="265" r:id="rId20"/>
    <p:sldId id="266" r:id="rId21"/>
    <p:sldId id="273" r:id="rId22"/>
    <p:sldId id="267" r:id="rId23"/>
    <p:sldId id="268" r:id="rId24"/>
    <p:sldId id="269" r:id="rId25"/>
    <p:sldId id="274" r:id="rId26"/>
    <p:sldId id="275" r:id="rId27"/>
    <p:sldId id="276" r:id="rId28"/>
    <p:sldId id="289" r:id="rId29"/>
    <p:sldId id="290" r:id="rId30"/>
    <p:sldId id="291" r:id="rId31"/>
    <p:sldId id="278" r:id="rId32"/>
    <p:sldId id="279" r:id="rId33"/>
    <p:sldId id="280" r:id="rId34"/>
    <p:sldId id="281" r:id="rId35"/>
    <p:sldId id="283" r:id="rId36"/>
    <p:sldId id="285"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74" d="100"/>
          <a:sy n="74" d="100"/>
        </p:scale>
        <p:origin x="10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9T00:06:50.848"/>
    </inkml:context>
    <inkml:brush xml:id="br0">
      <inkml:brushProperty name="width" value="0.035" units="cm"/>
      <inkml:brushProperty name="height" value="0.035" units="cm"/>
      <inkml:brushProperty name="color" value="#E71224"/>
    </inkml:brush>
  </inkml:definitions>
  <inkml:trace contextRef="#ctx0" brushRef="#br0">176 82 24575,'0'771'0,"1"-745"0,0-3 0,2 1 0,3 27 0,-1-23 0,-2-3 0,1 35 0,-1 27 0,9 193 0,-4-158 0,-5-65 0,10 79 0,-10-108 0,-1-2 0,1 32 0,-1 0 0,-2-54 0,1 1 0,0-2 0,0 1 0,0 0 0,0 0 0,0 0 0,0-2 0,1 3 0,-2-2 0,2 0 0,-1 1 0,1-1 0,0 0 0,0 0 0,-1-1 0,1 1 0,1 0 0,-1-3 0,0 4 0,0-3 0,0 2 0,1-1 0,-1 0 0,0-1 0,1-1 0,-1 2 0,1-1 0,4-1 0,8 4 0,1-1 0,-1-2 0,25-4 0,-24 3 0,-1-1 0,0-1 0,0 2 0,-1 0 0,1 2 0,-1-1 0,1 2 0,-1 2 0,22 11 0,-8 2 0,0-3 0,1-1 0,0-3 0,1-1 0,0-2 0,53 0 0,-65-6 0,0 1 0,32 11 0,-31-6 0,1-3 0,20 2 0,471-4 0,-247-6 0,-171 4 0,102-4 0,-173-2 0,-1-1 0,37-20 0,14-6 0,136-20 0,-183 43 0,1-3 0,30-18 0,-38 19 0,-1-1 0,2 4 0,0-1 0,-1 4 0,37-8 0,-13 16 0,-32 0 0,1-3 0,-1 2 0,0-2 0,1-2 0,-1 1 0,0-1 0,14-6 0,-22 6 0,-1 1 0,1-2 0,0 1 0,0-1 0,0 1 0,0 1 0,-1-3 0,1 1 0,-1 0 0,1 0 0,-1 1 0,1-1 0,-1 0 0,-1-2 0,1 2 0,0 1 0,0-3 0,0 2 0,-1-2 0,1 2 0,0-7 0,1-9 0,-1 0 0,-1-38 0,0 38 0,-4-194 0,4-179 0,11 274 0,-7 76 0,4-66 0,-7-389 0,-2 236 0,1 255 0,0 1 0,0 0 0,0 0 0,-1-1 0,1 3 0,-1-4 0,0 2 0,1 0 0,-2 1 0,1-3 0,0 2 0,0 2 0,0-2 0,-1 0 0,0 2 0,-3-8 0,3 8 0,-1 1 0,0-1 0,0 0 0,0-1 0,0 1 0,0 2 0,-1-1 0,1 0 0,0 1 0,-1-1 0,0 1 0,2 1 0,-2-2 0,0 2 0,-3 0 0,-270 8 0,246-3 0,0 1 0,0 4 0,-42 19 0,-88 66 0,140-84 0,0-1 0,0 0 0,0-6 0,-1 3 0,-26 1 0,-114-10 0,68-3 0,-11 2 0,-120 8 0,214-2 0,0 0 0,0 2 0,0 0 0,-20 14 0,19-11 0,-1 1 0,0-3 0,-16 5 0,-18-3 0,-1-3 0,-68-10 0,21 2 0,-847 3 0,899 7-1365,28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9T00:07:09.17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E02D-D4CF-3886-B108-968C00A28C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496D5-EFBD-A7AA-1E34-325C16935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E0A55D-A1E2-EAD9-8318-CF6CED96882D}"/>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5F57E6E3-E058-2E10-A908-CB92F784D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6563D-305D-07C4-DC8F-41B672CFAABD}"/>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347896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F04B-ADBF-1F29-E708-4ED98A653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9E4628-88C8-8498-4452-12136F312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846A9-949E-ADC5-8DC1-3301C7F18721}"/>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9CB22B98-5BA7-D56A-DCAC-956FE378B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54B38-C562-8D8A-2B69-ADB5BED26244}"/>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1892877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F8AB52-E88A-9F49-FA47-2AC54622B2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FBB62E-6241-6006-62EB-2DF0BC96D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34E0D-711B-B743-CC71-05DF236BD684}"/>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EA521C6B-ED99-7067-5846-21ABECB90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7E84E-F3D7-FED7-017B-F1DFFD061EA0}"/>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415330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1EDB-78E4-C1DA-DAF8-3E2995C32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2A016-2090-6B7A-BB99-AAEBC04CF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677DD-F6ED-8924-C98D-26AF0644855E}"/>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1F763B0D-CD01-0302-A7A1-81972CC07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5FF09-E1F0-F4B2-807D-0F2C56472AEE}"/>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85964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2BDD-1D30-B7CC-3B07-87127833EC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D4FA-CEAE-918A-F22A-DC0FE541D9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588003-589D-E788-614B-8248FD57B332}"/>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7AD2C22D-429D-51BE-9970-A82647F2C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60F3D-AFD7-5093-0872-67A462FEB365}"/>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199375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B56B-8756-DF0D-8813-1AF8CB92A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46905-CA22-F8B4-9608-157A9EA30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E004FB-3A8D-E04A-68CB-6AB3931E2E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87C95D-19F4-A8F7-32F6-787905BF111B}"/>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6" name="Footer Placeholder 5">
            <a:extLst>
              <a:ext uri="{FF2B5EF4-FFF2-40B4-BE49-F238E27FC236}">
                <a16:creationId xmlns:a16="http://schemas.microsoft.com/office/drawing/2014/main" id="{0E6EB1EA-6135-5E52-6D96-47091C912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9F806-7FC7-EAA7-225C-7CF016F65476}"/>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191628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718A-2179-22C0-0203-647BB3D521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0B957-14F9-D59D-DD2F-25C696BB49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1DE12-CDBA-EF25-1EE9-208731DA4A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F91226-B3E8-EE23-CA9B-32288EB63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86BC6-4B48-C9EF-8E0E-EC8568E859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DB9E2-B98D-2D62-1D4B-02F0FCC56569}"/>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8" name="Footer Placeholder 7">
            <a:extLst>
              <a:ext uri="{FF2B5EF4-FFF2-40B4-BE49-F238E27FC236}">
                <a16:creationId xmlns:a16="http://schemas.microsoft.com/office/drawing/2014/main" id="{9B8CB789-1AE9-8D84-95D0-D9020D1475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3342A0-2270-EC42-3E25-240AF4DB0848}"/>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326995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6BB2-6BBD-354A-DFAD-FB4FEAD493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44F314-F3CD-90BA-EC8D-1FF3081D8557}"/>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4" name="Footer Placeholder 3">
            <a:extLst>
              <a:ext uri="{FF2B5EF4-FFF2-40B4-BE49-F238E27FC236}">
                <a16:creationId xmlns:a16="http://schemas.microsoft.com/office/drawing/2014/main" id="{9145D286-AEA7-A12E-3485-B89A3C96FA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9CEB2C-9818-1A3E-D45A-5E4BE0B5846F}"/>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151453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56644-001D-0C39-BC1D-3778BA9D0C3C}"/>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3" name="Footer Placeholder 2">
            <a:extLst>
              <a:ext uri="{FF2B5EF4-FFF2-40B4-BE49-F238E27FC236}">
                <a16:creationId xmlns:a16="http://schemas.microsoft.com/office/drawing/2014/main" id="{45A3CFC4-C7FF-6EEF-8D9A-6FF3D4A38F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0E8E64-A653-A0E2-D6FB-F92714381824}"/>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552266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085B-DCA1-D9B7-A43C-180C18D75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3EEE46-D1F5-3DE1-6E86-2954D2CD7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92583-9FF9-D5A4-D30F-445A93ABE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75E5E-4BBB-0DBD-379D-FB83B3B551D7}"/>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6" name="Footer Placeholder 5">
            <a:extLst>
              <a:ext uri="{FF2B5EF4-FFF2-40B4-BE49-F238E27FC236}">
                <a16:creationId xmlns:a16="http://schemas.microsoft.com/office/drawing/2014/main" id="{B3352C43-CC0B-7B1E-5F23-4FCE9E259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6603F-3119-92F4-0A9E-F0881A83C40F}"/>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84975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97B7-6BA0-F7C5-51F5-B8DA7AF55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0F589C-539A-2F91-990D-75F1D6507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798CD5-E1EC-DEF1-CA17-8BB4E85BC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D2980-3974-D694-7D13-FA60D163B644}"/>
              </a:ext>
            </a:extLst>
          </p:cNvPr>
          <p:cNvSpPr>
            <a:spLocks noGrp="1"/>
          </p:cNvSpPr>
          <p:nvPr>
            <p:ph type="dt" sz="half" idx="10"/>
          </p:nvPr>
        </p:nvSpPr>
        <p:spPr/>
        <p:txBody>
          <a:bodyPr/>
          <a:lstStyle/>
          <a:p>
            <a:fld id="{B9261BC1-EAF4-49FF-9BF4-43EBFFF8942A}" type="datetimeFigureOut">
              <a:rPr lang="en-US" smtClean="0"/>
              <a:t>3/26/2024</a:t>
            </a:fld>
            <a:endParaRPr lang="en-US"/>
          </a:p>
        </p:txBody>
      </p:sp>
      <p:sp>
        <p:nvSpPr>
          <p:cNvPr id="6" name="Footer Placeholder 5">
            <a:extLst>
              <a:ext uri="{FF2B5EF4-FFF2-40B4-BE49-F238E27FC236}">
                <a16:creationId xmlns:a16="http://schemas.microsoft.com/office/drawing/2014/main" id="{E182B7A8-B668-6219-B612-BBE955D3D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314C4-1FC7-DEEE-E591-25D9450E50D5}"/>
              </a:ext>
            </a:extLst>
          </p:cNvPr>
          <p:cNvSpPr>
            <a:spLocks noGrp="1"/>
          </p:cNvSpPr>
          <p:nvPr>
            <p:ph type="sldNum" sz="quarter" idx="12"/>
          </p:nvPr>
        </p:nvSpPr>
        <p:spPr/>
        <p:txBody>
          <a:bodyPr/>
          <a:lstStyle/>
          <a:p>
            <a:fld id="{282D80C7-9B9E-4961-AC7C-7C13AD7FDD56}" type="slidenum">
              <a:rPr lang="en-US" smtClean="0"/>
              <a:t>‹#›</a:t>
            </a:fld>
            <a:endParaRPr lang="en-US"/>
          </a:p>
        </p:txBody>
      </p:sp>
    </p:spTree>
    <p:extLst>
      <p:ext uri="{BB962C8B-B14F-4D97-AF65-F5344CB8AC3E}">
        <p14:creationId xmlns:p14="http://schemas.microsoft.com/office/powerpoint/2010/main" val="359208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C854C-5F51-5AA8-A4D5-2E17F09060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53B320-D497-6153-4A3A-5BD5100A3C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27DA5-D999-AB56-B9E0-6254436938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261BC1-EAF4-49FF-9BF4-43EBFFF8942A}" type="datetimeFigureOut">
              <a:rPr lang="en-US" smtClean="0"/>
              <a:t>3/26/2024</a:t>
            </a:fld>
            <a:endParaRPr lang="en-US"/>
          </a:p>
        </p:txBody>
      </p:sp>
      <p:sp>
        <p:nvSpPr>
          <p:cNvPr id="5" name="Footer Placeholder 4">
            <a:extLst>
              <a:ext uri="{FF2B5EF4-FFF2-40B4-BE49-F238E27FC236}">
                <a16:creationId xmlns:a16="http://schemas.microsoft.com/office/drawing/2014/main" id="{45406665-8F27-B60A-1524-A5388B739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237CC5-0DD1-2170-163D-57255E7BB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2D80C7-9B9E-4961-AC7C-7C13AD7FDD56}" type="slidenum">
              <a:rPr lang="en-US" smtClean="0"/>
              <a:t>‹#›</a:t>
            </a:fld>
            <a:endParaRPr lang="en-US"/>
          </a:p>
        </p:txBody>
      </p:sp>
    </p:spTree>
    <p:extLst>
      <p:ext uri="{BB962C8B-B14F-4D97-AF65-F5344CB8AC3E}">
        <p14:creationId xmlns:p14="http://schemas.microsoft.com/office/powerpoint/2010/main" val="3213741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3.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lideshare.net/ijtsrd/lstm-based-sentiment-analysis" TargetMode="External"/><Relationship Id="rId7" Type="http://schemas.openxmlformats.org/officeDocument/2006/relationships/hyperlink" Target="https://www.youtube.com/watch?v=Y9qdKsOHRjA" TargetMode="External"/><Relationship Id="rId2" Type="http://schemas.openxmlformats.org/officeDocument/2006/relationships/hyperlink" Target="https://www.youtube.com/watch?v=RqvYSY7deeA&amp;list=PLECsJRrufNwd7LhsG-a28mKZvhoNGyldL" TargetMode="External"/><Relationship Id="rId1" Type="http://schemas.openxmlformats.org/officeDocument/2006/relationships/slideLayout" Target="../slideLayouts/slideLayout2.xml"/><Relationship Id="rId6" Type="http://schemas.openxmlformats.org/officeDocument/2006/relationships/hyperlink" Target="https://www.youtube.com/watch?v=tT6OfLnum2w" TargetMode="External"/><Relationship Id="rId5" Type="http://schemas.openxmlformats.org/officeDocument/2006/relationships/hyperlink" Target="https://www.youtube.com/watch?v=nam2zR7p7Os&amp;t=468s" TargetMode="External"/><Relationship Id="rId4" Type="http://schemas.openxmlformats.org/officeDocument/2006/relationships/hyperlink" Target="https://www.youtube.com/watch?v=hZ5Xlc6PLfk"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29A595-F5C7-8337-4ED4-8D41C4F9F8E4}"/>
              </a:ext>
            </a:extLst>
          </p:cNvPr>
          <p:cNvSpPr>
            <a:spLocks noGrp="1"/>
          </p:cNvSpPr>
          <p:nvPr>
            <p:ph type="ctrTitle"/>
          </p:nvPr>
        </p:nvSpPr>
        <p:spPr>
          <a:xfrm>
            <a:off x="1314824" y="735106"/>
            <a:ext cx="10053763" cy="2928470"/>
          </a:xfrm>
        </p:spPr>
        <p:txBody>
          <a:bodyPr anchor="b">
            <a:normAutofit/>
          </a:bodyPr>
          <a:lstStyle/>
          <a:p>
            <a:pPr algn="l"/>
            <a:r>
              <a:rPr lang="en-US" sz="4800" b="1">
                <a:solidFill>
                  <a:srgbClr val="FFFFFF"/>
                </a:solidFill>
                <a:latin typeface="Times New Roman" panose="02020603050405020304" pitchFamily="18" charset="0"/>
                <a:cs typeface="Times New Roman" panose="02020603050405020304" pitchFamily="18" charset="0"/>
              </a:rPr>
              <a:t>Sentiment Analysis using the LSTM model and Flask web app</a:t>
            </a:r>
          </a:p>
        </p:txBody>
      </p:sp>
      <p:sp>
        <p:nvSpPr>
          <p:cNvPr id="3" name="Subtitle 2">
            <a:extLst>
              <a:ext uri="{FF2B5EF4-FFF2-40B4-BE49-F238E27FC236}">
                <a16:creationId xmlns:a16="http://schemas.microsoft.com/office/drawing/2014/main" id="{BF62CADD-8CC7-9E37-D89F-0CC9BEA72FEE}"/>
              </a:ext>
            </a:extLst>
          </p:cNvPr>
          <p:cNvSpPr>
            <a:spLocks noGrp="1"/>
          </p:cNvSpPr>
          <p:nvPr>
            <p:ph type="subTitle" idx="1"/>
          </p:nvPr>
        </p:nvSpPr>
        <p:spPr>
          <a:xfrm>
            <a:off x="1350682" y="4870824"/>
            <a:ext cx="10005951" cy="1458258"/>
          </a:xfrm>
        </p:spPr>
        <p:txBody>
          <a:bodyPr anchor="ctr">
            <a:normAutofit/>
          </a:bodyPr>
          <a:lstStyle/>
          <a:p>
            <a:pPr algn="l"/>
            <a:r>
              <a:rPr lang="en-US" dirty="0"/>
              <a:t>Presenter:</a:t>
            </a:r>
            <a:endParaRPr lang="en-US"/>
          </a:p>
          <a:p>
            <a:pPr algn="l"/>
            <a:r>
              <a:rPr lang="en-US" dirty="0"/>
              <a:t>Vishakha Ramteke</a:t>
            </a:r>
            <a:endParaRPr lang="en-US"/>
          </a:p>
        </p:txBody>
      </p:sp>
    </p:spTree>
    <p:extLst>
      <p:ext uri="{BB962C8B-B14F-4D97-AF65-F5344CB8AC3E}">
        <p14:creationId xmlns:p14="http://schemas.microsoft.com/office/powerpoint/2010/main" val="34704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2B4E-4212-73E3-5565-9E021C49315B}"/>
              </a:ext>
            </a:extLst>
          </p:cNvPr>
          <p:cNvSpPr>
            <a:spLocks noGrp="1"/>
          </p:cNvSpPr>
          <p:nvPr>
            <p:ph type="title"/>
          </p:nvPr>
        </p:nvSpPr>
        <p:spPr>
          <a:xfrm>
            <a:off x="587679" y="398834"/>
            <a:ext cx="10766121" cy="1291854"/>
          </a:xfrm>
        </p:spPr>
        <p:txBody>
          <a:bodyPr/>
          <a:lstStyle/>
          <a:p>
            <a:r>
              <a:rPr lang="en-US" b="1" dirty="0">
                <a:latin typeface="Times New Roman" panose="02020603050405020304" pitchFamily="18" charset="0"/>
                <a:cs typeface="Times New Roman" panose="02020603050405020304" pitchFamily="18" charset="0"/>
              </a:rPr>
              <a:t>Web application overview</a:t>
            </a: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8A464E-C154-996A-F4B2-E9DF73088EE1}"/>
              </a:ext>
            </a:extLst>
          </p:cNvPr>
          <p:cNvPicPr>
            <a:picLocks noChangeAspect="1"/>
          </p:cNvPicPr>
          <p:nvPr/>
        </p:nvPicPr>
        <p:blipFill>
          <a:blip r:embed="rId2"/>
          <a:stretch>
            <a:fillRect/>
          </a:stretch>
        </p:blipFill>
        <p:spPr>
          <a:xfrm>
            <a:off x="587679" y="1901536"/>
            <a:ext cx="11016641" cy="4219071"/>
          </a:xfrm>
          <a:prstGeom prst="rect">
            <a:avLst/>
          </a:prstGeom>
          <a:ln>
            <a:solidFill>
              <a:schemeClr val="accent4">
                <a:lumMod val="75000"/>
                <a:alpha val="99000"/>
              </a:schemeClr>
            </a:solidFill>
          </a:ln>
        </p:spPr>
      </p:pic>
    </p:spTree>
    <p:extLst>
      <p:ext uri="{BB962C8B-B14F-4D97-AF65-F5344CB8AC3E}">
        <p14:creationId xmlns:p14="http://schemas.microsoft.com/office/powerpoint/2010/main" val="2451500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AFFED-46BB-F78A-124A-99B6417B6E5C}"/>
              </a:ext>
            </a:extLst>
          </p:cNvPr>
          <p:cNvSpPr>
            <a:spLocks noGrp="1"/>
          </p:cNvSpPr>
          <p:nvPr>
            <p:ph type="title"/>
          </p:nvPr>
        </p:nvSpPr>
        <p:spPr>
          <a:xfrm>
            <a:off x="671209" y="318847"/>
            <a:ext cx="9297450" cy="666386"/>
          </a:xfrm>
        </p:spPr>
        <p:txBody>
          <a:bodyPr anchor="b">
            <a:noAutofit/>
          </a:bodyPr>
          <a:lstStyle/>
          <a:p>
            <a:r>
              <a:rPr lang="en-US" b="1" dirty="0" err="1">
                <a:latin typeface="Times New Roman" panose="02020603050405020304" pitchFamily="18" charset="0"/>
                <a:cs typeface="Times New Roman" panose="02020603050405020304" pitchFamily="18" charset="0"/>
              </a:rPr>
              <a:t>Keras</a:t>
            </a:r>
            <a:r>
              <a:rPr lang="en-US" b="1" dirty="0">
                <a:latin typeface="Times New Roman" panose="02020603050405020304" pitchFamily="18" charset="0"/>
                <a:cs typeface="Times New Roman" panose="02020603050405020304" pitchFamily="18" charset="0"/>
              </a:rPr>
              <a:t> IMDb Dataset:</a:t>
            </a:r>
          </a:p>
        </p:txBody>
      </p:sp>
      <p:sp>
        <p:nvSpPr>
          <p:cNvPr id="3" name="Content Placeholder 2">
            <a:extLst>
              <a:ext uri="{FF2B5EF4-FFF2-40B4-BE49-F238E27FC236}">
                <a16:creationId xmlns:a16="http://schemas.microsoft.com/office/drawing/2014/main" id="{B230C370-DB13-20CF-F3D1-F0EBAE1BA489}"/>
              </a:ext>
            </a:extLst>
          </p:cNvPr>
          <p:cNvSpPr>
            <a:spLocks noGrp="1"/>
          </p:cNvSpPr>
          <p:nvPr>
            <p:ph idx="1"/>
          </p:nvPr>
        </p:nvSpPr>
        <p:spPr>
          <a:xfrm>
            <a:off x="671209" y="1304080"/>
            <a:ext cx="10153484" cy="4568687"/>
          </a:xfrm>
        </p:spPr>
        <p:txBody>
          <a:bodyPr anchor="t">
            <a:normAutofit/>
          </a:bodyPr>
          <a:lstStyle/>
          <a:p>
            <a:r>
              <a:rPr lang="en-US" dirty="0"/>
              <a:t>The IMDb dataset provided by </a:t>
            </a:r>
            <a:r>
              <a:rPr lang="en-US" dirty="0" err="1"/>
              <a:t>Keras</a:t>
            </a:r>
            <a:r>
              <a:rPr lang="en-US" dirty="0"/>
              <a:t> is preprocessed and packaged as part of the </a:t>
            </a:r>
            <a:r>
              <a:rPr lang="en-US" dirty="0" err="1"/>
              <a:t>Keras</a:t>
            </a:r>
            <a:r>
              <a:rPr lang="en-US" dirty="0"/>
              <a:t> library.</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50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7837-6516-22A5-BC60-3DDB1514B5D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Tokenization</a:t>
            </a: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8512883-8EA9-96C7-4A88-542845C48CEA}"/>
              </a:ext>
            </a:extLst>
          </p:cNvPr>
          <p:cNvPicPr>
            <a:picLocks noGrp="1" noChangeAspect="1"/>
          </p:cNvPicPr>
          <p:nvPr>
            <p:ph idx="1"/>
          </p:nvPr>
        </p:nvPicPr>
        <p:blipFill>
          <a:blip r:embed="rId2"/>
          <a:stretch>
            <a:fillRect/>
          </a:stretch>
        </p:blipFill>
        <p:spPr>
          <a:xfrm>
            <a:off x="1023730" y="1967948"/>
            <a:ext cx="10088218" cy="4333461"/>
          </a:xfrm>
        </p:spPr>
      </p:pic>
      <p:sp>
        <p:nvSpPr>
          <p:cNvPr id="6" name="TextBox 5">
            <a:extLst>
              <a:ext uri="{FF2B5EF4-FFF2-40B4-BE49-F238E27FC236}">
                <a16:creationId xmlns:a16="http://schemas.microsoft.com/office/drawing/2014/main" id="{2F1D75A0-5AA8-8013-31F7-FF79E5474331}"/>
              </a:ext>
            </a:extLst>
          </p:cNvPr>
          <p:cNvSpPr txBox="1"/>
          <p:nvPr/>
        </p:nvSpPr>
        <p:spPr>
          <a:xfrm>
            <a:off x="1023730" y="1459986"/>
            <a:ext cx="6859032" cy="369332"/>
          </a:xfrm>
          <a:prstGeom prst="rect">
            <a:avLst/>
          </a:prstGeom>
          <a:noFill/>
        </p:spPr>
        <p:txBody>
          <a:bodyPr wrap="square" rtlCol="0">
            <a:spAutoFit/>
          </a:bodyPr>
          <a:lstStyle/>
          <a:p>
            <a:r>
              <a:rPr lang="en-US">
                <a:solidFill>
                  <a:srgbClr val="0D0D0D"/>
                </a:solidFill>
                <a:highlight>
                  <a:srgbClr val="FFFFFF"/>
                </a:highlight>
                <a:latin typeface="Söhne"/>
              </a:rPr>
              <a:t>B</a:t>
            </a:r>
            <a:r>
              <a:rPr lang="en-US" b="0" i="0">
                <a:solidFill>
                  <a:srgbClr val="0D0D0D"/>
                </a:solidFill>
                <a:effectLst/>
                <a:highlight>
                  <a:srgbClr val="FFFFFF"/>
                </a:highlight>
                <a:latin typeface="Söhne"/>
              </a:rPr>
              <a:t>reaks text into smaller pieces called tokens, like words or sub words.</a:t>
            </a:r>
            <a:endParaRPr lang="en-US" dirty="0"/>
          </a:p>
        </p:txBody>
      </p:sp>
    </p:spTree>
    <p:extLst>
      <p:ext uri="{BB962C8B-B14F-4D97-AF65-F5344CB8AC3E}">
        <p14:creationId xmlns:p14="http://schemas.microsoft.com/office/powerpoint/2010/main" val="57976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2D72F-2433-B8D8-EC4C-C18EB13E4EBC}"/>
              </a:ext>
            </a:extLst>
          </p:cNvPr>
          <p:cNvSpPr>
            <a:spLocks noGrp="1"/>
          </p:cNvSpPr>
          <p:nvPr>
            <p:ph type="title"/>
          </p:nvPr>
        </p:nvSpPr>
        <p:spPr>
          <a:xfrm>
            <a:off x="672607" y="364506"/>
            <a:ext cx="5423393" cy="826114"/>
          </a:xfrm>
        </p:spPr>
        <p:txBody>
          <a:bodyPr anchor="b">
            <a:normAutofit/>
          </a:bodyPr>
          <a:lstStyle/>
          <a:p>
            <a:r>
              <a:rPr lang="en-US" b="1" dirty="0">
                <a:latin typeface="Times New Roman" panose="02020603050405020304" pitchFamily="18" charset="0"/>
                <a:cs typeface="Times New Roman" panose="02020603050405020304" pitchFamily="18" charset="0"/>
              </a:rPr>
              <a:t>Word Embedding</a:t>
            </a:r>
          </a:p>
        </p:txBody>
      </p:sp>
      <p:sp>
        <p:nvSpPr>
          <p:cNvPr id="3" name="Content Placeholder 2">
            <a:extLst>
              <a:ext uri="{FF2B5EF4-FFF2-40B4-BE49-F238E27FC236}">
                <a16:creationId xmlns:a16="http://schemas.microsoft.com/office/drawing/2014/main" id="{F23F5401-D379-7EEB-E69B-4AD8D2709C3B}"/>
              </a:ext>
            </a:extLst>
          </p:cNvPr>
          <p:cNvSpPr>
            <a:spLocks noGrp="1"/>
          </p:cNvSpPr>
          <p:nvPr>
            <p:ph idx="1"/>
          </p:nvPr>
        </p:nvSpPr>
        <p:spPr>
          <a:xfrm>
            <a:off x="813722" y="1491386"/>
            <a:ext cx="6136914" cy="4246806"/>
          </a:xfrm>
        </p:spPr>
        <p:txBody>
          <a:bodyPr>
            <a:normAutofit/>
          </a:bodyPr>
          <a:lstStyle/>
          <a:p>
            <a:endParaRPr lang="en-US" dirty="0"/>
          </a:p>
          <a:p>
            <a:r>
              <a:rPr lang="en-US" dirty="0"/>
              <a:t>Representation of words in Numeric form.</a:t>
            </a:r>
          </a:p>
          <a:p>
            <a:r>
              <a:rPr lang="en-US" dirty="0"/>
              <a:t>Understands the relationship between different words in a sentence or a document</a:t>
            </a:r>
            <a:r>
              <a:rPr lang="en-US" sz="2000" dirty="0"/>
              <a:t>.</a:t>
            </a:r>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A99B8D5F-4037-DEEF-8884-766216885A0F}"/>
              </a:ext>
            </a:extLst>
          </p:cNvPr>
          <p:cNvPicPr>
            <a:picLocks noChangeAspect="1"/>
          </p:cNvPicPr>
          <p:nvPr/>
        </p:nvPicPr>
        <p:blipFill>
          <a:blip r:embed="rId2"/>
          <a:stretch>
            <a:fillRect/>
          </a:stretch>
        </p:blipFill>
        <p:spPr>
          <a:xfrm>
            <a:off x="6950636" y="1491386"/>
            <a:ext cx="4255627" cy="1378274"/>
          </a:xfrm>
          <a:prstGeom prst="rect">
            <a:avLst/>
          </a:prstGeom>
        </p:spPr>
      </p:pic>
      <p:pic>
        <p:nvPicPr>
          <p:cNvPr id="6" name="Content Placeholder 4">
            <a:extLst>
              <a:ext uri="{FF2B5EF4-FFF2-40B4-BE49-F238E27FC236}">
                <a16:creationId xmlns:a16="http://schemas.microsoft.com/office/drawing/2014/main" id="{C39D8C7E-0F1A-7971-92FC-FD3560252F3B}"/>
              </a:ext>
            </a:extLst>
          </p:cNvPr>
          <p:cNvPicPr>
            <a:picLocks noChangeAspect="1"/>
          </p:cNvPicPr>
          <p:nvPr/>
        </p:nvPicPr>
        <p:blipFill>
          <a:blip r:embed="rId3"/>
          <a:stretch>
            <a:fillRect/>
          </a:stretch>
        </p:blipFill>
        <p:spPr>
          <a:xfrm>
            <a:off x="6950636" y="3614788"/>
            <a:ext cx="4255627" cy="1599237"/>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889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1E9D-07A5-9542-3DF7-5CE9A85DDD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782671-234F-F589-2784-AF78987C5CB9}"/>
              </a:ext>
            </a:extLst>
          </p:cNvPr>
          <p:cNvPicPr>
            <a:picLocks noGrp="1" noChangeAspect="1"/>
          </p:cNvPicPr>
          <p:nvPr>
            <p:ph idx="1"/>
          </p:nvPr>
        </p:nvPicPr>
        <p:blipFill>
          <a:blip r:embed="rId2"/>
          <a:stretch>
            <a:fillRect/>
          </a:stretch>
        </p:blipFill>
        <p:spPr>
          <a:xfrm>
            <a:off x="2811495" y="2496213"/>
            <a:ext cx="6569009" cy="3010161"/>
          </a:xfrm>
        </p:spPr>
      </p:pic>
    </p:spTree>
    <p:extLst>
      <p:ext uri="{BB962C8B-B14F-4D97-AF65-F5344CB8AC3E}">
        <p14:creationId xmlns:p14="http://schemas.microsoft.com/office/powerpoint/2010/main" val="2660303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F2EF-B34E-F40B-E58A-AD3DD78638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CCC7254-2A16-DA78-8421-A4289B9539F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21DCFB0-457A-DAE9-0B8C-0D577BA4D4CD}"/>
              </a:ext>
            </a:extLst>
          </p:cNvPr>
          <p:cNvPicPr>
            <a:picLocks noChangeAspect="1"/>
          </p:cNvPicPr>
          <p:nvPr/>
        </p:nvPicPr>
        <p:blipFill>
          <a:blip r:embed="rId2"/>
          <a:stretch>
            <a:fillRect/>
          </a:stretch>
        </p:blipFill>
        <p:spPr>
          <a:xfrm>
            <a:off x="3005811" y="2870091"/>
            <a:ext cx="6424217" cy="2499577"/>
          </a:xfrm>
          <a:prstGeom prst="rect">
            <a:avLst/>
          </a:prstGeom>
        </p:spPr>
      </p:pic>
      <p:pic>
        <p:nvPicPr>
          <p:cNvPr id="7" name="Picture 6">
            <a:extLst>
              <a:ext uri="{FF2B5EF4-FFF2-40B4-BE49-F238E27FC236}">
                <a16:creationId xmlns:a16="http://schemas.microsoft.com/office/drawing/2014/main" id="{89973377-8F72-7E5E-E4A1-3532CCC3CA06}"/>
              </a:ext>
            </a:extLst>
          </p:cNvPr>
          <p:cNvPicPr>
            <a:picLocks noChangeAspect="1"/>
          </p:cNvPicPr>
          <p:nvPr/>
        </p:nvPicPr>
        <p:blipFill>
          <a:blip r:embed="rId3"/>
          <a:stretch>
            <a:fillRect/>
          </a:stretch>
        </p:blipFill>
        <p:spPr>
          <a:xfrm>
            <a:off x="4465167" y="1825625"/>
            <a:ext cx="3505504" cy="777307"/>
          </a:xfrm>
          <a:prstGeom prst="rect">
            <a:avLst/>
          </a:prstGeom>
        </p:spPr>
      </p:pic>
    </p:spTree>
    <p:extLst>
      <p:ext uri="{BB962C8B-B14F-4D97-AF65-F5344CB8AC3E}">
        <p14:creationId xmlns:p14="http://schemas.microsoft.com/office/powerpoint/2010/main" val="3953280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0311-EEC8-5715-5930-56997C6DDF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62EFBB-C74A-2960-CD7F-86A283AEF97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259D0C-F2BF-0809-F143-7BDA61A77C02}"/>
              </a:ext>
            </a:extLst>
          </p:cNvPr>
          <p:cNvPicPr>
            <a:picLocks noChangeAspect="1"/>
          </p:cNvPicPr>
          <p:nvPr/>
        </p:nvPicPr>
        <p:blipFill>
          <a:blip r:embed="rId2"/>
          <a:stretch>
            <a:fillRect/>
          </a:stretch>
        </p:blipFill>
        <p:spPr>
          <a:xfrm>
            <a:off x="5075954" y="2820091"/>
            <a:ext cx="3316206" cy="3062549"/>
          </a:xfrm>
          <a:prstGeom prst="rect">
            <a:avLst/>
          </a:prstGeom>
          <a:ln>
            <a:solidFill>
              <a:schemeClr val="accent1">
                <a:alpha val="51000"/>
              </a:schemeClr>
            </a:solidFill>
          </a:ln>
        </p:spPr>
      </p:pic>
    </p:spTree>
    <p:extLst>
      <p:ext uri="{BB962C8B-B14F-4D97-AF65-F5344CB8AC3E}">
        <p14:creationId xmlns:p14="http://schemas.microsoft.com/office/powerpoint/2010/main" val="398069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98958-90AC-5678-FD32-7EA34214914A}"/>
              </a:ext>
            </a:extLst>
          </p:cNvPr>
          <p:cNvSpPr>
            <a:spLocks noGrp="1"/>
          </p:cNvSpPr>
          <p:nvPr>
            <p:ph type="title"/>
          </p:nvPr>
        </p:nvSpPr>
        <p:spPr>
          <a:xfrm>
            <a:off x="700391" y="301557"/>
            <a:ext cx="10418324" cy="1176009"/>
          </a:xfrm>
        </p:spPr>
        <p:txBody>
          <a:bodyPr anchor="b">
            <a:noAutofit/>
          </a:bodyPr>
          <a:lstStyle/>
          <a:p>
            <a:r>
              <a:rPr lang="en-US" b="1" dirty="0">
                <a:latin typeface="Times New Roman" panose="02020603050405020304" pitchFamily="18" charset="0"/>
                <a:cs typeface="Times New Roman" panose="02020603050405020304" pitchFamily="18" charset="0"/>
              </a:rPr>
              <a:t>Two popular algorithms of Word Embedding</a:t>
            </a:r>
          </a:p>
        </p:txBody>
      </p:sp>
      <p:sp>
        <p:nvSpPr>
          <p:cNvPr id="3" name="Content Placeholder 2">
            <a:extLst>
              <a:ext uri="{FF2B5EF4-FFF2-40B4-BE49-F238E27FC236}">
                <a16:creationId xmlns:a16="http://schemas.microsoft.com/office/drawing/2014/main" id="{55C8F398-5985-7037-0A21-90881723D715}"/>
              </a:ext>
            </a:extLst>
          </p:cNvPr>
          <p:cNvSpPr>
            <a:spLocks noGrp="1"/>
          </p:cNvSpPr>
          <p:nvPr>
            <p:ph idx="1"/>
          </p:nvPr>
        </p:nvSpPr>
        <p:spPr>
          <a:xfrm>
            <a:off x="846306" y="1780162"/>
            <a:ext cx="9822744" cy="3819186"/>
          </a:xfrm>
        </p:spPr>
        <p:txBody>
          <a:bodyPr anchor="t">
            <a:normAutofit/>
          </a:bodyPr>
          <a:lstStyle/>
          <a:p>
            <a:pPr marL="0" indent="0">
              <a:buNone/>
            </a:pPr>
            <a:r>
              <a:rPr lang="en-US" sz="2000" dirty="0"/>
              <a:t>1)</a:t>
            </a:r>
            <a:r>
              <a:rPr lang="en-US" dirty="0"/>
              <a:t>Word2Vec</a:t>
            </a:r>
          </a:p>
          <a:p>
            <a:pPr marL="0" indent="0">
              <a:buNone/>
            </a:pPr>
            <a:r>
              <a:rPr lang="en-US" dirty="0"/>
              <a:t>	-Continuous Bag of Words(CBOW)</a:t>
            </a:r>
          </a:p>
          <a:p>
            <a:pPr marL="0" indent="0">
              <a:buNone/>
            </a:pPr>
            <a:r>
              <a:rPr lang="en-US" dirty="0"/>
              <a:t>	-</a:t>
            </a:r>
            <a:r>
              <a:rPr lang="en-US" dirty="0" err="1"/>
              <a:t>Skipgram</a:t>
            </a:r>
            <a:endParaRPr lang="en-US" dirty="0"/>
          </a:p>
          <a:p>
            <a:pPr marL="0" indent="0">
              <a:buNone/>
            </a:pPr>
            <a:endParaRPr lang="en-US" dirty="0"/>
          </a:p>
          <a:p>
            <a:pPr marL="0" indent="0">
              <a:buNone/>
            </a:pPr>
            <a:r>
              <a:rPr lang="en-US" dirty="0"/>
              <a:t>2)</a:t>
            </a:r>
            <a:r>
              <a:rPr lang="en-US" dirty="0" err="1"/>
              <a:t>GloVe</a:t>
            </a:r>
            <a:r>
              <a:rPr lang="en-US" dirty="0"/>
              <a:t>(Global vectors for Word Representation)</a:t>
            </a:r>
          </a:p>
          <a:p>
            <a:pPr marL="0" indent="0">
              <a:buNone/>
            </a:pPr>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47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836599-6FC0-509D-393F-4A2220205400}"/>
              </a:ext>
            </a:extLst>
          </p:cNvPr>
          <p:cNvPicPr>
            <a:picLocks noChangeAspect="1"/>
          </p:cNvPicPr>
          <p:nvPr/>
        </p:nvPicPr>
        <p:blipFill>
          <a:blip r:embed="rId2"/>
          <a:stretch>
            <a:fillRect/>
          </a:stretch>
        </p:blipFill>
        <p:spPr>
          <a:xfrm>
            <a:off x="538264" y="1042611"/>
            <a:ext cx="10301592" cy="4871928"/>
          </a:xfrm>
          <a:prstGeom prst="rect">
            <a:avLst/>
          </a:prstGeom>
        </p:spPr>
      </p:pic>
      <p:sp>
        <p:nvSpPr>
          <p:cNvPr id="14" name="Rectangle 13">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94E907-C065-CBDE-DF4D-1873DF2AD7FC}"/>
              </a:ext>
            </a:extLst>
          </p:cNvPr>
          <p:cNvSpPr txBox="1"/>
          <p:nvPr/>
        </p:nvSpPr>
        <p:spPr>
          <a:xfrm>
            <a:off x="538264" y="273170"/>
            <a:ext cx="60960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LSTM Code</a:t>
            </a:r>
            <a:endParaRPr lang="en-US" sz="4400" dirty="0"/>
          </a:p>
        </p:txBody>
      </p:sp>
    </p:spTree>
    <p:extLst>
      <p:ext uri="{BB962C8B-B14F-4D97-AF65-F5344CB8AC3E}">
        <p14:creationId xmlns:p14="http://schemas.microsoft.com/office/powerpoint/2010/main" val="162413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19A766E-F2A7-7728-A1CA-059590143E0F}"/>
              </a:ext>
            </a:extLst>
          </p:cNvPr>
          <p:cNvPicPr>
            <a:picLocks noChangeAspect="1"/>
          </p:cNvPicPr>
          <p:nvPr/>
        </p:nvPicPr>
        <p:blipFill>
          <a:blip r:embed="rId2"/>
          <a:stretch>
            <a:fillRect/>
          </a:stretch>
        </p:blipFill>
        <p:spPr>
          <a:xfrm>
            <a:off x="1209040" y="875498"/>
            <a:ext cx="9916160" cy="4560102"/>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8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3250A-BAAE-7CD4-9CD4-323901320CC5}"/>
              </a:ext>
            </a:extLst>
          </p:cNvPr>
          <p:cNvSpPr>
            <a:spLocks noGrp="1"/>
          </p:cNvSpPr>
          <p:nvPr>
            <p:ph type="title"/>
          </p:nvPr>
        </p:nvSpPr>
        <p:spPr>
          <a:xfrm>
            <a:off x="802640" y="502021"/>
            <a:ext cx="10022053" cy="615579"/>
          </a:xfrm>
        </p:spPr>
        <p:txBody>
          <a:bodyPr anchor="b">
            <a:noAutofit/>
          </a:bodyPr>
          <a:lstStyle/>
          <a:p>
            <a:r>
              <a:rPr lang="en-US" b="1" dirty="0">
                <a:latin typeface="Times New Roman" panose="02020603050405020304" pitchFamily="18" charset="0"/>
                <a:cs typeface="Times New Roman" panose="02020603050405020304" pitchFamily="18" charset="0"/>
              </a:rPr>
              <a:t>Agenda</a:t>
            </a:r>
            <a:endParaRPr lang="en-US" dirty="0"/>
          </a:p>
        </p:txBody>
      </p:sp>
      <p:sp>
        <p:nvSpPr>
          <p:cNvPr id="29" name="Content Placeholder 2">
            <a:extLst>
              <a:ext uri="{FF2B5EF4-FFF2-40B4-BE49-F238E27FC236}">
                <a16:creationId xmlns:a16="http://schemas.microsoft.com/office/drawing/2014/main" id="{A3D56052-C7DA-EC26-8E0E-800516F20D9B}"/>
              </a:ext>
            </a:extLst>
          </p:cNvPr>
          <p:cNvSpPr>
            <a:spLocks noGrp="1"/>
          </p:cNvSpPr>
          <p:nvPr>
            <p:ph idx="1"/>
          </p:nvPr>
        </p:nvSpPr>
        <p:spPr>
          <a:xfrm>
            <a:off x="914400" y="1117600"/>
            <a:ext cx="9910293" cy="4602767"/>
          </a:xfrm>
        </p:spPr>
        <p:txBody>
          <a:bodyPr anchor="t">
            <a:normAutofit lnSpcReduction="10000"/>
          </a:bodyPr>
          <a:lstStyle/>
          <a:p>
            <a:pPr marL="0" indent="0">
              <a:buNone/>
            </a:pPr>
            <a:endParaRPr lang="en-US" sz="1900" dirty="0">
              <a:highlight>
                <a:srgbClr val="FFFFFF"/>
              </a:highlight>
              <a:latin typeface="Söhne"/>
            </a:endParaRPr>
          </a:p>
          <a:p>
            <a:r>
              <a:rPr lang="en-US" b="0" i="0" dirty="0">
                <a:effectLst/>
                <a:highlight>
                  <a:srgbClr val="FFFFFF"/>
                </a:highlight>
                <a:latin typeface="Söhne"/>
              </a:rPr>
              <a:t>What is Sentiment Analysis</a:t>
            </a:r>
          </a:p>
          <a:p>
            <a:r>
              <a:rPr lang="en-US" b="0" i="0" dirty="0">
                <a:effectLst/>
                <a:highlight>
                  <a:srgbClr val="FFFFFF"/>
                </a:highlight>
                <a:latin typeface="Söhne"/>
              </a:rPr>
              <a:t>How to develop a Sentiment Analysis application </a:t>
            </a:r>
          </a:p>
          <a:p>
            <a:r>
              <a:rPr lang="en-US" b="0" i="0" dirty="0">
                <a:effectLst/>
                <a:highlight>
                  <a:srgbClr val="FFFFFF"/>
                </a:highlight>
                <a:latin typeface="Söhne"/>
              </a:rPr>
              <a:t>LSTM (Long Short-Term Memory) </a:t>
            </a:r>
          </a:p>
          <a:p>
            <a:r>
              <a:rPr lang="en-US" b="0" i="0" dirty="0">
                <a:effectLst/>
                <a:highlight>
                  <a:srgbClr val="FFFFFF"/>
                </a:highlight>
                <a:latin typeface="Söhne"/>
              </a:rPr>
              <a:t>What is Flask </a:t>
            </a:r>
          </a:p>
          <a:p>
            <a:r>
              <a:rPr lang="en-US" b="0" i="0" dirty="0">
                <a:effectLst/>
                <a:highlight>
                  <a:srgbClr val="FFFFFF"/>
                </a:highlight>
                <a:latin typeface="Söhne"/>
              </a:rPr>
              <a:t>Tokenization </a:t>
            </a:r>
          </a:p>
          <a:p>
            <a:r>
              <a:rPr lang="en-US" b="0" i="0" dirty="0">
                <a:effectLst/>
                <a:highlight>
                  <a:srgbClr val="FFFFFF"/>
                </a:highlight>
                <a:latin typeface="Söhne"/>
              </a:rPr>
              <a:t>Word Embedding </a:t>
            </a:r>
          </a:p>
          <a:p>
            <a:r>
              <a:rPr lang="en-US" b="0" i="0" dirty="0">
                <a:effectLst/>
                <a:highlight>
                  <a:srgbClr val="FFFFFF"/>
                </a:highlight>
                <a:latin typeface="Söhne"/>
              </a:rPr>
              <a:t>LSTM Code </a:t>
            </a:r>
          </a:p>
          <a:p>
            <a:r>
              <a:rPr lang="en-US" b="0" i="0" dirty="0">
                <a:effectLst/>
                <a:highlight>
                  <a:srgbClr val="FFFFFF"/>
                </a:highlight>
                <a:latin typeface="Söhne"/>
              </a:rPr>
              <a:t>ATOM Editor </a:t>
            </a:r>
          </a:p>
          <a:p>
            <a:r>
              <a:rPr lang="en-US" b="0" i="0" dirty="0">
                <a:effectLst/>
                <a:highlight>
                  <a:srgbClr val="FFFFFF"/>
                </a:highlight>
                <a:latin typeface="Söhne"/>
              </a:rPr>
              <a:t>FLASK Code</a:t>
            </a:r>
            <a:endParaRPr lang="en-US" dirty="0"/>
          </a:p>
        </p:txBody>
      </p:sp>
      <p:sp>
        <p:nvSpPr>
          <p:cNvPr id="48" name="Rectangle 4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278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DDD364-13D0-F4AE-227B-F7526F413137}"/>
              </a:ext>
            </a:extLst>
          </p:cNvPr>
          <p:cNvPicPr>
            <a:picLocks noGrp="1" noChangeAspect="1"/>
          </p:cNvPicPr>
          <p:nvPr>
            <p:ph idx="1"/>
          </p:nvPr>
        </p:nvPicPr>
        <p:blipFill>
          <a:blip r:embed="rId2"/>
          <a:stretch>
            <a:fillRect/>
          </a:stretch>
        </p:blipFill>
        <p:spPr>
          <a:xfrm>
            <a:off x="1088967" y="947651"/>
            <a:ext cx="9825643" cy="5229312"/>
          </a:xfrm>
        </p:spPr>
      </p:pic>
    </p:spTree>
    <p:extLst>
      <p:ext uri="{BB962C8B-B14F-4D97-AF65-F5344CB8AC3E}">
        <p14:creationId xmlns:p14="http://schemas.microsoft.com/office/powerpoint/2010/main" val="213732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2C7CC6-657C-CABB-3DC9-1772B840CFF3}"/>
              </a:ext>
            </a:extLst>
          </p:cNvPr>
          <p:cNvSpPr>
            <a:spLocks noGrp="1"/>
          </p:cNvSpPr>
          <p:nvPr>
            <p:ph idx="1"/>
          </p:nvPr>
        </p:nvSpPr>
        <p:spPr>
          <a:xfrm>
            <a:off x="914402" y="2418408"/>
            <a:ext cx="5181598" cy="3409898"/>
          </a:xfrm>
        </p:spPr>
        <p:txBody>
          <a:bodyPr anchor="t">
            <a:normAutofit/>
          </a:bodyPr>
          <a:lstStyle/>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a:p>
            <a:pPr marL="0" indent="0" algn="r">
              <a:buNone/>
            </a:pPr>
            <a:endParaRPr lang="en-US" sz="1900" dirty="0"/>
          </a:p>
        </p:txBody>
      </p:sp>
      <p:pic>
        <p:nvPicPr>
          <p:cNvPr id="7" name="Picture 6">
            <a:extLst>
              <a:ext uri="{FF2B5EF4-FFF2-40B4-BE49-F238E27FC236}">
                <a16:creationId xmlns:a16="http://schemas.microsoft.com/office/drawing/2014/main" id="{3FDDFF4A-9D22-220F-A98D-79AA9EC3C8CF}"/>
              </a:ext>
            </a:extLst>
          </p:cNvPr>
          <p:cNvPicPr>
            <a:picLocks noChangeAspect="1"/>
          </p:cNvPicPr>
          <p:nvPr/>
        </p:nvPicPr>
        <p:blipFill>
          <a:blip r:embed="rId2"/>
          <a:stretch>
            <a:fillRect/>
          </a:stretch>
        </p:blipFill>
        <p:spPr>
          <a:xfrm>
            <a:off x="1869440" y="672220"/>
            <a:ext cx="8564880" cy="4453737"/>
          </a:xfrm>
          <a:prstGeom prst="rect">
            <a:avLst/>
          </a:prstGeom>
        </p:spPr>
      </p:pic>
      <p:sp>
        <p:nvSpPr>
          <p:cNvPr id="14" name="Rectangle 13">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87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C12BD7-5F89-2A21-383D-3C7B2EFF781D}"/>
              </a:ext>
            </a:extLst>
          </p:cNvPr>
          <p:cNvPicPr>
            <a:picLocks noGrp="1" noChangeAspect="1"/>
          </p:cNvPicPr>
          <p:nvPr>
            <p:ph idx="1"/>
          </p:nvPr>
        </p:nvPicPr>
        <p:blipFill>
          <a:blip r:embed="rId2"/>
          <a:stretch>
            <a:fillRect/>
          </a:stretch>
        </p:blipFill>
        <p:spPr>
          <a:xfrm>
            <a:off x="1105593" y="972589"/>
            <a:ext cx="9875520" cy="5204374"/>
          </a:xfrm>
        </p:spPr>
      </p:pic>
    </p:spTree>
    <p:extLst>
      <p:ext uri="{BB962C8B-B14F-4D97-AF65-F5344CB8AC3E}">
        <p14:creationId xmlns:p14="http://schemas.microsoft.com/office/powerpoint/2010/main" val="197437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9AFB38-D925-728A-EA0C-296BC2E43E13}"/>
              </a:ext>
            </a:extLst>
          </p:cNvPr>
          <p:cNvPicPr>
            <a:picLocks noGrp="1" noChangeAspect="1"/>
          </p:cNvPicPr>
          <p:nvPr>
            <p:ph idx="1"/>
          </p:nvPr>
        </p:nvPicPr>
        <p:blipFill>
          <a:blip r:embed="rId2"/>
          <a:stretch>
            <a:fillRect/>
          </a:stretch>
        </p:blipFill>
        <p:spPr>
          <a:xfrm>
            <a:off x="770023" y="4356363"/>
            <a:ext cx="10219402" cy="2044438"/>
          </a:xfrm>
        </p:spPr>
      </p:pic>
      <p:pic>
        <p:nvPicPr>
          <p:cNvPr id="5" name="Picture 4">
            <a:extLst>
              <a:ext uri="{FF2B5EF4-FFF2-40B4-BE49-F238E27FC236}">
                <a16:creationId xmlns:a16="http://schemas.microsoft.com/office/drawing/2014/main" id="{CDDC548A-AD46-5609-85C7-42FE84E8FE28}"/>
              </a:ext>
            </a:extLst>
          </p:cNvPr>
          <p:cNvPicPr>
            <a:picLocks noChangeAspect="1"/>
          </p:cNvPicPr>
          <p:nvPr/>
        </p:nvPicPr>
        <p:blipFill>
          <a:blip r:embed="rId3"/>
          <a:stretch>
            <a:fillRect/>
          </a:stretch>
        </p:blipFill>
        <p:spPr>
          <a:xfrm>
            <a:off x="249381" y="679334"/>
            <a:ext cx="11055928" cy="3610034"/>
          </a:xfrm>
          <a:prstGeom prst="rect">
            <a:avLst/>
          </a:prstGeom>
        </p:spPr>
      </p:pic>
    </p:spTree>
    <p:extLst>
      <p:ext uri="{BB962C8B-B14F-4D97-AF65-F5344CB8AC3E}">
        <p14:creationId xmlns:p14="http://schemas.microsoft.com/office/powerpoint/2010/main" val="1821922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AC2A19-B47C-5240-15AF-4A2DD0B53122}"/>
              </a:ext>
            </a:extLst>
          </p:cNvPr>
          <p:cNvPicPr>
            <a:picLocks noGrp="1" noChangeAspect="1"/>
          </p:cNvPicPr>
          <p:nvPr>
            <p:ph idx="1"/>
          </p:nvPr>
        </p:nvPicPr>
        <p:blipFill>
          <a:blip r:embed="rId2"/>
          <a:stretch>
            <a:fillRect/>
          </a:stretch>
        </p:blipFill>
        <p:spPr>
          <a:xfrm>
            <a:off x="589399" y="2443820"/>
            <a:ext cx="10697095" cy="3149839"/>
          </a:xfrm>
        </p:spPr>
      </p:pic>
      <p:pic>
        <p:nvPicPr>
          <p:cNvPr id="3" name="Picture 2">
            <a:extLst>
              <a:ext uri="{FF2B5EF4-FFF2-40B4-BE49-F238E27FC236}">
                <a16:creationId xmlns:a16="http://schemas.microsoft.com/office/drawing/2014/main" id="{D6755C41-EEB5-E149-2A32-C1CD48C866BE}"/>
              </a:ext>
            </a:extLst>
          </p:cNvPr>
          <p:cNvPicPr>
            <a:picLocks noChangeAspect="1"/>
          </p:cNvPicPr>
          <p:nvPr/>
        </p:nvPicPr>
        <p:blipFill>
          <a:blip r:embed="rId3"/>
          <a:stretch>
            <a:fillRect/>
          </a:stretch>
        </p:blipFill>
        <p:spPr>
          <a:xfrm>
            <a:off x="813656" y="978770"/>
            <a:ext cx="10257234" cy="977849"/>
          </a:xfrm>
          <a:prstGeom prst="rect">
            <a:avLst/>
          </a:prstGeom>
        </p:spPr>
      </p:pic>
    </p:spTree>
    <p:extLst>
      <p:ext uri="{BB962C8B-B14F-4D97-AF65-F5344CB8AC3E}">
        <p14:creationId xmlns:p14="http://schemas.microsoft.com/office/powerpoint/2010/main" val="778781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3D2403-0D14-DC14-2650-B815DC51C3DB}"/>
              </a:ext>
            </a:extLst>
          </p:cNvPr>
          <p:cNvSpPr>
            <a:spLocks noGrp="1"/>
          </p:cNvSpPr>
          <p:nvPr>
            <p:ph type="title"/>
          </p:nvPr>
        </p:nvSpPr>
        <p:spPr>
          <a:xfrm>
            <a:off x="811340" y="206005"/>
            <a:ext cx="10176151" cy="1097519"/>
          </a:xfrm>
        </p:spPr>
        <p:txBody>
          <a:bodyPr anchor="ctr">
            <a:normAutofit/>
          </a:bodyPr>
          <a:lstStyle/>
          <a:p>
            <a:r>
              <a:rPr lang="en-US" b="1" dirty="0">
                <a:latin typeface="Times New Roman" panose="02020603050405020304" pitchFamily="18" charset="0"/>
                <a:cs typeface="Times New Roman" panose="02020603050405020304" pitchFamily="18" charset="0"/>
              </a:rPr>
              <a:t>ATOM Editor</a:t>
            </a:r>
          </a:p>
        </p:txBody>
      </p:sp>
      <p:sp>
        <p:nvSpPr>
          <p:cNvPr id="23" name="Rectangle 2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1663766-81FD-2656-9823-C6B2E18BBA77}"/>
              </a:ext>
            </a:extLst>
          </p:cNvPr>
          <p:cNvPicPr>
            <a:picLocks noChangeAspect="1"/>
          </p:cNvPicPr>
          <p:nvPr/>
        </p:nvPicPr>
        <p:blipFill>
          <a:blip r:embed="rId2"/>
          <a:stretch>
            <a:fillRect/>
          </a:stretch>
        </p:blipFill>
        <p:spPr>
          <a:xfrm>
            <a:off x="981191" y="1725421"/>
            <a:ext cx="4379282" cy="3225355"/>
          </a:xfrm>
          <a:prstGeom prst="rect">
            <a:avLst/>
          </a:prstGeom>
          <a:ln>
            <a:solidFill>
              <a:schemeClr val="accent1"/>
            </a:solidFill>
          </a:ln>
        </p:spPr>
      </p:pic>
      <p:pic>
        <p:nvPicPr>
          <p:cNvPr id="7" name="Picture 6">
            <a:extLst>
              <a:ext uri="{FF2B5EF4-FFF2-40B4-BE49-F238E27FC236}">
                <a16:creationId xmlns:a16="http://schemas.microsoft.com/office/drawing/2014/main" id="{C2BB7502-AE26-64A4-2079-82C0B458FB19}"/>
              </a:ext>
            </a:extLst>
          </p:cNvPr>
          <p:cNvPicPr>
            <a:picLocks noChangeAspect="1"/>
          </p:cNvPicPr>
          <p:nvPr/>
        </p:nvPicPr>
        <p:blipFill>
          <a:blip r:embed="rId3"/>
          <a:stretch>
            <a:fillRect/>
          </a:stretch>
        </p:blipFill>
        <p:spPr>
          <a:xfrm>
            <a:off x="6218014" y="1725421"/>
            <a:ext cx="4645828" cy="3225355"/>
          </a:xfrm>
          <a:prstGeom prst="rect">
            <a:avLst/>
          </a:prstGeom>
          <a:solidFill>
            <a:schemeClr val="bg1">
              <a:alpha val="0"/>
            </a:schemeClr>
          </a:solidFill>
          <a:ln>
            <a:solidFill>
              <a:schemeClr val="accent1"/>
            </a:solidFill>
          </a:ln>
        </p:spPr>
      </p:pic>
      <p:sp>
        <p:nvSpPr>
          <p:cNvPr id="8" name="TextBox 7">
            <a:extLst>
              <a:ext uri="{FF2B5EF4-FFF2-40B4-BE49-F238E27FC236}">
                <a16:creationId xmlns:a16="http://schemas.microsoft.com/office/drawing/2014/main" id="{B7FCACB7-936A-84B1-8C4F-D2E97E197BE6}"/>
              </a:ext>
            </a:extLst>
          </p:cNvPr>
          <p:cNvSpPr txBox="1"/>
          <p:nvPr/>
        </p:nvSpPr>
        <p:spPr>
          <a:xfrm>
            <a:off x="1211842" y="5435360"/>
            <a:ext cx="4724242" cy="667875"/>
          </a:xfrm>
          <a:prstGeom prst="rect">
            <a:avLst/>
          </a:prstGeom>
          <a:noFill/>
        </p:spPr>
        <p:txBody>
          <a:bodyPr wrap="none" rtlCol="0">
            <a:spAutoFit/>
          </a:bodyPr>
          <a:lstStyle/>
          <a:p>
            <a:pPr defTabSz="822960">
              <a:spcAft>
                <a:spcPts val="600"/>
              </a:spcAft>
            </a:pPr>
            <a:r>
              <a:rPr lang="en-US" sz="1620" kern="1200" dirty="0">
                <a:solidFill>
                  <a:schemeClr val="tx1"/>
                </a:solidFill>
                <a:latin typeface="+mn-lt"/>
                <a:ea typeface="+mn-ea"/>
                <a:cs typeface="+mn-cs"/>
              </a:rPr>
              <a:t>1)Type in Atom in the Google search bar and select </a:t>
            </a:r>
          </a:p>
          <a:p>
            <a:pPr defTabSz="822960">
              <a:spcAft>
                <a:spcPts val="600"/>
              </a:spcAft>
            </a:pPr>
            <a:r>
              <a:rPr lang="en-US" sz="1620" kern="1200" dirty="0">
                <a:solidFill>
                  <a:schemeClr val="tx1"/>
                </a:solidFill>
                <a:latin typeface="+mn-lt"/>
                <a:ea typeface="+mn-ea"/>
                <a:cs typeface="+mn-cs"/>
              </a:rPr>
              <a:t>the highlighted Atom link</a:t>
            </a:r>
            <a:endParaRPr lang="en-US" dirty="0"/>
          </a:p>
        </p:txBody>
      </p:sp>
      <p:sp>
        <p:nvSpPr>
          <p:cNvPr id="9" name="TextBox 8">
            <a:extLst>
              <a:ext uri="{FF2B5EF4-FFF2-40B4-BE49-F238E27FC236}">
                <a16:creationId xmlns:a16="http://schemas.microsoft.com/office/drawing/2014/main" id="{838BC11F-8115-DBF0-B2E0-8C8A2DFF8030}"/>
              </a:ext>
            </a:extLst>
          </p:cNvPr>
          <p:cNvSpPr txBox="1"/>
          <p:nvPr/>
        </p:nvSpPr>
        <p:spPr>
          <a:xfrm>
            <a:off x="6341663" y="5372674"/>
            <a:ext cx="3113481" cy="341632"/>
          </a:xfrm>
          <a:prstGeom prst="rect">
            <a:avLst/>
          </a:prstGeom>
          <a:noFill/>
        </p:spPr>
        <p:txBody>
          <a:bodyPr wrap="none" rtlCol="0">
            <a:spAutoFit/>
          </a:bodyPr>
          <a:lstStyle/>
          <a:p>
            <a:pPr defTabSz="822960">
              <a:spcAft>
                <a:spcPts val="600"/>
              </a:spcAft>
            </a:pPr>
            <a:r>
              <a:rPr lang="en-US" sz="1620" kern="1200">
                <a:solidFill>
                  <a:schemeClr val="tx1"/>
                </a:solidFill>
                <a:latin typeface="+mn-lt"/>
                <a:ea typeface="+mn-ea"/>
                <a:cs typeface="+mn-cs"/>
              </a:rPr>
              <a:t>2) Click on the Download button.</a:t>
            </a:r>
            <a:endParaRPr lang="en-US"/>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D014F79D-8DE7-4C31-15F1-B7D9E17139DA}"/>
                  </a:ext>
                </a:extLst>
              </p14:cNvPr>
              <p14:cNvContentPartPr/>
              <p14:nvPr/>
            </p14:nvContentPartPr>
            <p14:xfrm>
              <a:off x="9687740" y="3677055"/>
              <a:ext cx="1031969" cy="783479"/>
            </p14:xfrm>
          </p:contentPart>
        </mc:Choice>
        <mc:Fallback>
          <p:pic>
            <p:nvPicPr>
              <p:cNvPr id="15" name="Ink 14">
                <a:extLst>
                  <a:ext uri="{FF2B5EF4-FFF2-40B4-BE49-F238E27FC236}">
                    <a16:creationId xmlns:a16="http://schemas.microsoft.com/office/drawing/2014/main" id="{D014F79D-8DE7-4C31-15F1-B7D9E17139DA}"/>
                  </a:ext>
                </a:extLst>
              </p:cNvPr>
              <p:cNvPicPr/>
              <p:nvPr/>
            </p:nvPicPr>
            <p:blipFill>
              <a:blip r:embed="rId5"/>
              <a:stretch>
                <a:fillRect/>
              </a:stretch>
            </p:blipFill>
            <p:spPr>
              <a:xfrm>
                <a:off x="9681621" y="3670934"/>
                <a:ext cx="1044207" cy="79572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0D3CA4C-442E-08B6-2DE4-177047FC9631}"/>
                  </a:ext>
                </a:extLst>
              </p14:cNvPr>
              <p14:cNvContentPartPr/>
              <p14:nvPr/>
            </p14:nvContentPartPr>
            <p14:xfrm>
              <a:off x="7799018" y="5876338"/>
              <a:ext cx="328" cy="328"/>
            </p14:xfrm>
          </p:contentPart>
        </mc:Choice>
        <mc:Fallback xmlns="">
          <p:pic>
            <p:nvPicPr>
              <p:cNvPr id="16" name="Ink 15">
                <a:extLst>
                  <a:ext uri="{FF2B5EF4-FFF2-40B4-BE49-F238E27FC236}">
                    <a16:creationId xmlns:a16="http://schemas.microsoft.com/office/drawing/2014/main" id="{70D3CA4C-442E-08B6-2DE4-177047FC9631}"/>
                  </a:ext>
                </a:extLst>
              </p:cNvPr>
              <p:cNvPicPr/>
              <p:nvPr/>
            </p:nvPicPr>
            <p:blipFill>
              <a:blip r:embed="rId7"/>
              <a:stretch>
                <a:fillRect/>
              </a:stretch>
            </p:blipFill>
            <p:spPr>
              <a:xfrm>
                <a:off x="7793442" y="5870762"/>
                <a:ext cx="11480" cy="11480"/>
              </a:xfrm>
              <a:prstGeom prst="rect">
                <a:avLst/>
              </a:prstGeom>
            </p:spPr>
          </p:pic>
        </mc:Fallback>
      </mc:AlternateContent>
    </p:spTree>
    <p:extLst>
      <p:ext uri="{BB962C8B-B14F-4D97-AF65-F5344CB8AC3E}">
        <p14:creationId xmlns:p14="http://schemas.microsoft.com/office/powerpoint/2010/main" val="257235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7BA933-E7F1-A777-2537-45614CA75AD6}"/>
              </a:ext>
            </a:extLst>
          </p:cNvPr>
          <p:cNvPicPr>
            <a:picLocks noGrp="1" noChangeAspect="1"/>
          </p:cNvPicPr>
          <p:nvPr>
            <p:ph idx="1"/>
          </p:nvPr>
        </p:nvPicPr>
        <p:blipFill>
          <a:blip r:embed="rId2"/>
          <a:stretch>
            <a:fillRect/>
          </a:stretch>
        </p:blipFill>
        <p:spPr>
          <a:xfrm>
            <a:off x="619527" y="132864"/>
            <a:ext cx="9308244" cy="5922703"/>
          </a:xfrm>
        </p:spPr>
      </p:pic>
      <p:sp>
        <p:nvSpPr>
          <p:cNvPr id="9" name="TextBox 8">
            <a:extLst>
              <a:ext uri="{FF2B5EF4-FFF2-40B4-BE49-F238E27FC236}">
                <a16:creationId xmlns:a16="http://schemas.microsoft.com/office/drawing/2014/main" id="{353112C2-8DD3-684B-5A8C-4B1D32637DAB}"/>
              </a:ext>
            </a:extLst>
          </p:cNvPr>
          <p:cNvSpPr txBox="1"/>
          <p:nvPr/>
        </p:nvSpPr>
        <p:spPr>
          <a:xfrm>
            <a:off x="3135085" y="6297585"/>
            <a:ext cx="4942122" cy="369332"/>
          </a:xfrm>
          <a:prstGeom prst="rect">
            <a:avLst/>
          </a:prstGeom>
          <a:noFill/>
        </p:spPr>
        <p:txBody>
          <a:bodyPr wrap="none" rtlCol="0">
            <a:spAutoFit/>
          </a:bodyPr>
          <a:lstStyle/>
          <a:p>
            <a:r>
              <a:rPr lang="en-US" dirty="0"/>
              <a:t>3) Click on the highlighted installer for Windows.</a:t>
            </a:r>
          </a:p>
        </p:txBody>
      </p:sp>
    </p:spTree>
    <p:extLst>
      <p:ext uri="{BB962C8B-B14F-4D97-AF65-F5344CB8AC3E}">
        <p14:creationId xmlns:p14="http://schemas.microsoft.com/office/powerpoint/2010/main" val="2367815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7D6829-7CA8-4BE3-8476-2922D6D92C58}"/>
              </a:ext>
            </a:extLst>
          </p:cNvPr>
          <p:cNvPicPr>
            <a:picLocks noGrp="1" noChangeAspect="1"/>
          </p:cNvPicPr>
          <p:nvPr>
            <p:ph idx="1"/>
          </p:nvPr>
        </p:nvPicPr>
        <p:blipFill>
          <a:blip r:embed="rId2"/>
          <a:stretch>
            <a:fillRect/>
          </a:stretch>
        </p:blipFill>
        <p:spPr>
          <a:xfrm>
            <a:off x="0" y="1539076"/>
            <a:ext cx="3779848" cy="3779848"/>
          </a:xfrm>
        </p:spPr>
      </p:pic>
      <p:pic>
        <p:nvPicPr>
          <p:cNvPr id="7" name="Picture 6">
            <a:extLst>
              <a:ext uri="{FF2B5EF4-FFF2-40B4-BE49-F238E27FC236}">
                <a16:creationId xmlns:a16="http://schemas.microsoft.com/office/drawing/2014/main" id="{08A9C994-14C5-756B-D58E-6E814096EE84}"/>
              </a:ext>
            </a:extLst>
          </p:cNvPr>
          <p:cNvPicPr>
            <a:picLocks noChangeAspect="1"/>
          </p:cNvPicPr>
          <p:nvPr/>
        </p:nvPicPr>
        <p:blipFill>
          <a:blip r:embed="rId3"/>
          <a:stretch>
            <a:fillRect/>
          </a:stretch>
        </p:blipFill>
        <p:spPr>
          <a:xfrm>
            <a:off x="3965510" y="1539076"/>
            <a:ext cx="8226489" cy="3779848"/>
          </a:xfrm>
          <a:prstGeom prst="rect">
            <a:avLst/>
          </a:prstGeom>
        </p:spPr>
      </p:pic>
      <p:sp>
        <p:nvSpPr>
          <p:cNvPr id="3" name="TextBox 2">
            <a:extLst>
              <a:ext uri="{FF2B5EF4-FFF2-40B4-BE49-F238E27FC236}">
                <a16:creationId xmlns:a16="http://schemas.microsoft.com/office/drawing/2014/main" id="{EF456066-F326-DC02-FF14-B0B9F7F38BA2}"/>
              </a:ext>
            </a:extLst>
          </p:cNvPr>
          <p:cNvSpPr txBox="1"/>
          <p:nvPr/>
        </p:nvSpPr>
        <p:spPr>
          <a:xfrm>
            <a:off x="0" y="5490578"/>
            <a:ext cx="3435874" cy="369332"/>
          </a:xfrm>
          <a:prstGeom prst="rect">
            <a:avLst/>
          </a:prstGeom>
          <a:noFill/>
        </p:spPr>
        <p:txBody>
          <a:bodyPr wrap="square">
            <a:spAutoFit/>
          </a:bodyPr>
          <a:lstStyle/>
          <a:p>
            <a:r>
              <a:rPr lang="en-US" dirty="0"/>
              <a:t>4) Installing ATOM</a:t>
            </a:r>
          </a:p>
        </p:txBody>
      </p:sp>
      <p:sp>
        <p:nvSpPr>
          <p:cNvPr id="6" name="TextBox 5">
            <a:extLst>
              <a:ext uri="{FF2B5EF4-FFF2-40B4-BE49-F238E27FC236}">
                <a16:creationId xmlns:a16="http://schemas.microsoft.com/office/drawing/2014/main" id="{02FFE083-1CCA-F372-8BC1-132021128229}"/>
              </a:ext>
            </a:extLst>
          </p:cNvPr>
          <p:cNvSpPr txBox="1"/>
          <p:nvPr/>
        </p:nvSpPr>
        <p:spPr>
          <a:xfrm>
            <a:off x="3863837" y="5490578"/>
            <a:ext cx="6097656" cy="369332"/>
          </a:xfrm>
          <a:prstGeom prst="rect">
            <a:avLst/>
          </a:prstGeom>
          <a:noFill/>
        </p:spPr>
        <p:txBody>
          <a:bodyPr wrap="square">
            <a:spAutoFit/>
          </a:bodyPr>
          <a:lstStyle/>
          <a:p>
            <a:r>
              <a:rPr lang="en-US" dirty="0"/>
              <a:t>5) Welcome page of ATOM ,once it is successfully installed</a:t>
            </a:r>
          </a:p>
        </p:txBody>
      </p:sp>
    </p:spTree>
    <p:extLst>
      <p:ext uri="{BB962C8B-B14F-4D97-AF65-F5344CB8AC3E}">
        <p14:creationId xmlns:p14="http://schemas.microsoft.com/office/powerpoint/2010/main" val="284254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43B7E-F4DA-66C9-10C3-7D12ECE70214}"/>
              </a:ext>
            </a:extLst>
          </p:cNvPr>
          <p:cNvSpPr>
            <a:spLocks noGrp="1"/>
          </p:cNvSpPr>
          <p:nvPr>
            <p:ph type="title"/>
          </p:nvPr>
        </p:nvSpPr>
        <p:spPr>
          <a:xfrm>
            <a:off x="394717" y="187812"/>
            <a:ext cx="10313923" cy="456775"/>
          </a:xfrm>
        </p:spPr>
        <p:txBody>
          <a:bodyPr anchor="b">
            <a:normAutofit fontScale="90000"/>
          </a:bodyPr>
          <a:lstStyle/>
          <a:p>
            <a:r>
              <a:rPr lang="en-US" sz="4000" b="1" dirty="0">
                <a:latin typeface="Times New Roman" panose="02020603050405020304" pitchFamily="18" charset="0"/>
                <a:cs typeface="Times New Roman" panose="02020603050405020304" pitchFamily="18" charset="0"/>
              </a:rPr>
              <a:t>Ways to create a virtual environment</a:t>
            </a:r>
            <a:endParaRPr lang="en-US" sz="4000" dirty="0"/>
          </a:p>
        </p:txBody>
      </p:sp>
      <p:sp>
        <p:nvSpPr>
          <p:cNvPr id="3" name="Content Placeholder 2">
            <a:extLst>
              <a:ext uri="{FF2B5EF4-FFF2-40B4-BE49-F238E27FC236}">
                <a16:creationId xmlns:a16="http://schemas.microsoft.com/office/drawing/2014/main" id="{D3005371-133E-EEA0-40DE-6588C3E0FA8F}"/>
              </a:ext>
            </a:extLst>
          </p:cNvPr>
          <p:cNvSpPr>
            <a:spLocks noGrp="1"/>
          </p:cNvSpPr>
          <p:nvPr>
            <p:ph idx="1"/>
          </p:nvPr>
        </p:nvSpPr>
        <p:spPr>
          <a:xfrm>
            <a:off x="478534" y="832398"/>
            <a:ext cx="9813330" cy="1521695"/>
          </a:xfrm>
        </p:spPr>
        <p:txBody>
          <a:bodyPr anchor="t">
            <a:normAutofit fontScale="47500" lnSpcReduction="20000"/>
          </a:bodyPr>
          <a:lstStyle/>
          <a:p>
            <a:pPr marL="0" indent="0">
              <a:buNone/>
            </a:pPr>
            <a:r>
              <a:rPr lang="en-US" sz="5100" dirty="0">
                <a:highlight>
                  <a:srgbClr val="FFFFFF"/>
                </a:highlight>
                <a:latin typeface="Söhne"/>
              </a:rPr>
              <a:t>1)</a:t>
            </a:r>
            <a:r>
              <a:rPr lang="en-US" sz="5100" b="1" dirty="0">
                <a:highlight>
                  <a:srgbClr val="FFFFFF"/>
                </a:highlight>
                <a:latin typeface="Söhne"/>
              </a:rPr>
              <a:t>Through ANACONDA NAVIGATOR</a:t>
            </a:r>
          </a:p>
          <a:p>
            <a:pPr marL="0" indent="0">
              <a:buNone/>
            </a:pPr>
            <a:endParaRPr lang="en-US" sz="5100" b="1" dirty="0">
              <a:highlight>
                <a:srgbClr val="FFFFFF"/>
              </a:highlight>
              <a:latin typeface="Söhne"/>
            </a:endParaRPr>
          </a:p>
          <a:p>
            <a:pPr marL="0" indent="0">
              <a:buNone/>
            </a:pPr>
            <a:r>
              <a:rPr lang="en-US" sz="5100" dirty="0">
                <a:highlight>
                  <a:srgbClr val="FFFFFF"/>
                </a:highlight>
                <a:latin typeface="Söhne"/>
              </a:rPr>
              <a:t>Environments -&gt; Create-&gt;Give environment name and select required python version-&gt; Click on create button</a:t>
            </a:r>
          </a:p>
          <a:p>
            <a:pPr marL="0" indent="0">
              <a:buNone/>
            </a:pPr>
            <a:endParaRPr lang="en-US" sz="2000" dirty="0"/>
          </a:p>
        </p:txBody>
      </p:sp>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E711DC3-D2A4-E52B-9B77-B6EFC3EFEFE3}"/>
              </a:ext>
            </a:extLst>
          </p:cNvPr>
          <p:cNvPicPr>
            <a:picLocks noChangeAspect="1"/>
          </p:cNvPicPr>
          <p:nvPr/>
        </p:nvPicPr>
        <p:blipFill>
          <a:blip r:embed="rId2"/>
          <a:stretch>
            <a:fillRect/>
          </a:stretch>
        </p:blipFill>
        <p:spPr>
          <a:xfrm>
            <a:off x="1900136" y="2219398"/>
            <a:ext cx="8391728" cy="4180974"/>
          </a:xfrm>
          <a:prstGeom prst="rect">
            <a:avLst/>
          </a:prstGeom>
        </p:spPr>
      </p:pic>
    </p:spTree>
    <p:extLst>
      <p:ext uri="{BB962C8B-B14F-4D97-AF65-F5344CB8AC3E}">
        <p14:creationId xmlns:p14="http://schemas.microsoft.com/office/powerpoint/2010/main" val="152715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E3E2D0-C3A5-364A-A701-15345C5F00FF}"/>
              </a:ext>
            </a:extLst>
          </p:cNvPr>
          <p:cNvSpPr>
            <a:spLocks noGrp="1"/>
          </p:cNvSpPr>
          <p:nvPr>
            <p:ph idx="1"/>
          </p:nvPr>
        </p:nvSpPr>
        <p:spPr>
          <a:xfrm>
            <a:off x="214008" y="335280"/>
            <a:ext cx="11624553" cy="5802873"/>
          </a:xfrm>
        </p:spPr>
        <p:txBody>
          <a:bodyPr anchor="t">
            <a:noAutofit/>
          </a:bodyPr>
          <a:lstStyle/>
          <a:p>
            <a:pPr marL="0" indent="0">
              <a:buNone/>
            </a:pPr>
            <a:r>
              <a:rPr lang="en-US" sz="2000" b="1" dirty="0"/>
              <a:t>2)</a:t>
            </a:r>
            <a:r>
              <a:rPr lang="en-US" sz="2400" b="1" dirty="0">
                <a:highlight>
                  <a:srgbClr val="FFFFFF"/>
                </a:highlight>
                <a:latin typeface="Söhne"/>
              </a:rPr>
              <a:t>Through Anaconda Prompt</a:t>
            </a:r>
          </a:p>
          <a:p>
            <a:pPr marL="0" indent="0">
              <a:buNone/>
            </a:pPr>
            <a:r>
              <a:rPr lang="en-US" sz="2400" dirty="0"/>
              <a:t>a</a:t>
            </a:r>
            <a:r>
              <a:rPr lang="en-US" sz="2400" dirty="0">
                <a:highlight>
                  <a:srgbClr val="FFFFFF"/>
                </a:highlight>
                <a:latin typeface="Söhne"/>
              </a:rPr>
              <a:t>)Open Anaconda Command Prompt</a:t>
            </a:r>
          </a:p>
          <a:p>
            <a:pPr marL="0" indent="0">
              <a:buNone/>
            </a:pPr>
            <a:endParaRPr lang="en-US" sz="2400" dirty="0">
              <a:highlight>
                <a:srgbClr val="FFFFFF"/>
              </a:highlight>
              <a:latin typeface="Söhne"/>
            </a:endParaRPr>
          </a:p>
          <a:p>
            <a:pPr marL="0" indent="0">
              <a:buNone/>
            </a:pPr>
            <a:r>
              <a:rPr lang="en-US" sz="2400" dirty="0">
                <a:highlight>
                  <a:srgbClr val="FFFFFF"/>
                </a:highlight>
                <a:latin typeface="Söhne"/>
              </a:rPr>
              <a:t>b)Suppose you want to create a virtual environment with Python 3.10.13.	</a:t>
            </a:r>
          </a:p>
          <a:p>
            <a:pPr marL="0" indent="0">
              <a:buNone/>
            </a:pPr>
            <a:r>
              <a:rPr lang="en-US" sz="2400" dirty="0">
                <a:highlight>
                  <a:srgbClr val="FFFFFF"/>
                </a:highlight>
                <a:latin typeface="Söhne"/>
              </a:rPr>
              <a:t>	</a:t>
            </a:r>
            <a:r>
              <a:rPr lang="en-US" sz="2400" dirty="0" err="1">
                <a:highlight>
                  <a:srgbClr val="FFFFFF"/>
                </a:highlight>
                <a:latin typeface="Söhne"/>
              </a:rPr>
              <a:t>conda</a:t>
            </a:r>
            <a:r>
              <a:rPr lang="en-US" sz="2400" dirty="0">
                <a:highlight>
                  <a:srgbClr val="FFFFFF"/>
                </a:highlight>
                <a:latin typeface="Söhne"/>
              </a:rPr>
              <a:t> create --name </a:t>
            </a:r>
            <a:r>
              <a:rPr lang="en-US" sz="2400" dirty="0" err="1">
                <a:highlight>
                  <a:srgbClr val="FFFFFF"/>
                </a:highlight>
                <a:latin typeface="Söhne"/>
              </a:rPr>
              <a:t>your_env_name</a:t>
            </a:r>
            <a:r>
              <a:rPr lang="en-US" sz="2400" dirty="0">
                <a:highlight>
                  <a:srgbClr val="FFFFFF"/>
                </a:highlight>
                <a:latin typeface="Söhne"/>
              </a:rPr>
              <a:t> python=3.10.13</a:t>
            </a:r>
          </a:p>
          <a:p>
            <a:pPr marL="0" indent="0">
              <a:buNone/>
            </a:pPr>
            <a:endParaRPr lang="en-US" sz="2400" dirty="0">
              <a:highlight>
                <a:srgbClr val="FFFFFF"/>
              </a:highlight>
              <a:latin typeface="Söhne"/>
            </a:endParaRPr>
          </a:p>
          <a:p>
            <a:pPr marL="0" indent="0">
              <a:buNone/>
            </a:pPr>
            <a:r>
              <a:rPr lang="en-US" sz="2400" dirty="0">
                <a:highlight>
                  <a:srgbClr val="FFFFFF"/>
                </a:highlight>
                <a:latin typeface="Söhne"/>
              </a:rPr>
              <a:t>c)Activate the virtual environment. </a:t>
            </a:r>
          </a:p>
          <a:p>
            <a:pPr marL="0" indent="0">
              <a:buNone/>
            </a:pPr>
            <a:r>
              <a:rPr lang="en-US" sz="2400" dirty="0">
                <a:highlight>
                  <a:srgbClr val="FFFFFF"/>
                </a:highlight>
                <a:latin typeface="Söhne"/>
              </a:rPr>
              <a:t>	</a:t>
            </a:r>
            <a:r>
              <a:rPr lang="en-US" sz="2400" dirty="0" err="1">
                <a:highlight>
                  <a:srgbClr val="FFFFFF"/>
                </a:highlight>
                <a:latin typeface="Söhne"/>
              </a:rPr>
              <a:t>conda</a:t>
            </a:r>
            <a:r>
              <a:rPr lang="en-US" sz="2400" dirty="0">
                <a:highlight>
                  <a:srgbClr val="FFFFFF"/>
                </a:highlight>
                <a:latin typeface="Söhne"/>
              </a:rPr>
              <a:t> activate </a:t>
            </a:r>
            <a:r>
              <a:rPr lang="en-US" sz="2400" dirty="0" err="1">
                <a:highlight>
                  <a:srgbClr val="FFFFFF"/>
                </a:highlight>
                <a:latin typeface="Söhne"/>
              </a:rPr>
              <a:t>your_env_name</a:t>
            </a:r>
            <a:r>
              <a:rPr lang="en-US" sz="2400" dirty="0">
                <a:highlight>
                  <a:srgbClr val="FFFFFF"/>
                </a:highlight>
                <a:latin typeface="Söhne"/>
              </a:rPr>
              <a:t>  </a:t>
            </a:r>
          </a:p>
          <a:p>
            <a:pPr marL="0" indent="0">
              <a:buNone/>
            </a:pPr>
            <a:endParaRPr lang="en-US" sz="2400" dirty="0">
              <a:highlight>
                <a:srgbClr val="FFFFFF"/>
              </a:highlight>
              <a:latin typeface="Söhne"/>
            </a:endParaRPr>
          </a:p>
          <a:p>
            <a:pPr marL="0" indent="0">
              <a:buNone/>
            </a:pPr>
            <a:r>
              <a:rPr lang="en-US" sz="2400" dirty="0">
                <a:highlight>
                  <a:srgbClr val="FFFFFF"/>
                </a:highlight>
                <a:latin typeface="Söhne"/>
              </a:rPr>
              <a:t>Note: Make sure the virtual environment is activated before working on the Python code.</a:t>
            </a:r>
          </a:p>
          <a:p>
            <a:pPr marL="0" indent="0">
              <a:buNone/>
            </a:pPr>
            <a:endParaRPr lang="en-US" sz="2400" dirty="0">
              <a:highlight>
                <a:srgbClr val="FFFFFF"/>
              </a:highlight>
              <a:latin typeface="Söhne"/>
            </a:endParaRPr>
          </a:p>
          <a:p>
            <a:pPr marL="0" indent="0">
              <a:buNone/>
            </a:pPr>
            <a:r>
              <a:rPr lang="en-US" sz="2400" dirty="0">
                <a:highlight>
                  <a:srgbClr val="FFFFFF"/>
                </a:highlight>
                <a:latin typeface="Söhne"/>
              </a:rPr>
              <a:t>d)Deactivate the virtual environment, if done working with it.	</a:t>
            </a:r>
          </a:p>
          <a:p>
            <a:pPr marL="0" indent="0">
              <a:buNone/>
            </a:pPr>
            <a:r>
              <a:rPr lang="en-US" sz="2400" dirty="0">
                <a:highlight>
                  <a:srgbClr val="FFFFFF"/>
                </a:highlight>
                <a:latin typeface="Söhne"/>
              </a:rPr>
              <a:t>	</a:t>
            </a:r>
            <a:r>
              <a:rPr lang="en-US" sz="2400" dirty="0" err="1">
                <a:highlight>
                  <a:srgbClr val="FFFFFF"/>
                </a:highlight>
                <a:latin typeface="Söhne"/>
              </a:rPr>
              <a:t>conda</a:t>
            </a:r>
            <a:r>
              <a:rPr lang="en-US" sz="2400" dirty="0">
                <a:highlight>
                  <a:srgbClr val="FFFFFF"/>
                </a:highlight>
                <a:latin typeface="Söhne"/>
              </a:rPr>
              <a:t> deactivate</a:t>
            </a:r>
          </a:p>
          <a:p>
            <a:pPr marL="0" indent="0">
              <a:buNone/>
            </a:pPr>
            <a:endParaRPr lang="en-US" sz="2400" dirty="0">
              <a:highlight>
                <a:srgbClr val="FFFFFF"/>
              </a:highlight>
              <a:latin typeface="Söhne"/>
            </a:endParaRPr>
          </a:p>
        </p:txBody>
      </p:sp>
      <p:sp>
        <p:nvSpPr>
          <p:cNvPr id="17" name="Rectangle 1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7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ACB7B-0263-10A5-EA27-84E6E18E6BD3}"/>
              </a:ext>
            </a:extLst>
          </p:cNvPr>
          <p:cNvSpPr>
            <a:spLocks noGrp="1"/>
          </p:cNvSpPr>
          <p:nvPr>
            <p:ph type="title"/>
          </p:nvPr>
        </p:nvSpPr>
        <p:spPr>
          <a:xfrm>
            <a:off x="833120" y="579408"/>
            <a:ext cx="9310853" cy="405825"/>
          </a:xfrm>
        </p:spPr>
        <p:txBody>
          <a:bodyPr anchor="b">
            <a:normAutofit fontScale="90000"/>
          </a:bodyPr>
          <a:lstStyle/>
          <a:p>
            <a:br>
              <a:rPr lang="en-US" sz="4000" b="1" dirty="0">
                <a:latin typeface="Times New Roman" panose="02020603050405020304" pitchFamily="18"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7656354A-D0FB-3359-E888-FE09C22F8368}"/>
              </a:ext>
            </a:extLst>
          </p:cNvPr>
          <p:cNvSpPr>
            <a:spLocks noGrp="1"/>
          </p:cNvSpPr>
          <p:nvPr>
            <p:ph idx="1"/>
          </p:nvPr>
        </p:nvSpPr>
        <p:spPr>
          <a:xfrm>
            <a:off x="558800" y="1107440"/>
            <a:ext cx="10265893" cy="4765327"/>
          </a:xfrm>
        </p:spPr>
        <p:txBody>
          <a:bodyPr anchor="t">
            <a:noAutofit/>
          </a:bodyPr>
          <a:lstStyle/>
          <a:p>
            <a:endParaRPr lang="en-US" b="0" i="0" dirty="0">
              <a:effectLst/>
              <a:latin typeface="Söhne"/>
            </a:endParaRPr>
          </a:p>
          <a:p>
            <a:r>
              <a:rPr lang="en-US" b="0" i="0" dirty="0">
                <a:effectLst/>
                <a:latin typeface="Söhne"/>
              </a:rPr>
              <a:t>Contextual mining of text to extract and identify subjective information.</a:t>
            </a:r>
          </a:p>
          <a:p>
            <a:pPr marL="0" indent="0">
              <a:buNone/>
            </a:pPr>
            <a:endParaRPr lang="en-US" b="0" i="0" dirty="0">
              <a:effectLst/>
              <a:latin typeface="Söhne"/>
            </a:endParaRPr>
          </a:p>
          <a:p>
            <a:r>
              <a:rPr lang="en-US" dirty="0">
                <a:latin typeface="Söhne"/>
              </a:rPr>
              <a:t>F</a:t>
            </a:r>
            <a:r>
              <a:rPr lang="en-US" b="0" i="0" dirty="0">
                <a:effectLst/>
                <a:latin typeface="Söhne"/>
              </a:rPr>
              <a:t>ocuses on determining the sentiment of the text, whether it's positive or negative.</a:t>
            </a:r>
          </a:p>
          <a:p>
            <a:pPr marL="0" indent="0">
              <a:buNone/>
            </a:pPr>
            <a:endParaRPr lang="en-US" b="0" i="0" dirty="0">
              <a:effectLst/>
              <a:latin typeface="Söhne"/>
            </a:endParaRPr>
          </a:p>
          <a:p>
            <a:r>
              <a:rPr lang="en-US" b="0" i="0" dirty="0">
                <a:effectLst/>
                <a:latin typeface="Söhne"/>
              </a:rPr>
              <a:t>Techniques, such as LSTM (Long Short-Term Memory), are employed for this task.</a:t>
            </a:r>
            <a:endParaRPr lang="en-US" dirty="0"/>
          </a:p>
        </p:txBody>
      </p:sp>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F436A5-1BEA-179C-A56E-35070B4A4EAC}"/>
              </a:ext>
            </a:extLst>
          </p:cNvPr>
          <p:cNvSpPr txBox="1"/>
          <p:nvPr/>
        </p:nvSpPr>
        <p:spPr>
          <a:xfrm>
            <a:off x="454499" y="492339"/>
            <a:ext cx="906888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What is Sentiment Analysis</a:t>
            </a:r>
            <a:endParaRPr lang="en-US" sz="4400" dirty="0"/>
          </a:p>
        </p:txBody>
      </p:sp>
    </p:spTree>
    <p:extLst>
      <p:ext uri="{BB962C8B-B14F-4D97-AF65-F5344CB8AC3E}">
        <p14:creationId xmlns:p14="http://schemas.microsoft.com/office/powerpoint/2010/main" val="349569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D9CBA-59CD-7FED-60E3-CDC6764FBBBD}"/>
              </a:ext>
            </a:extLst>
          </p:cNvPr>
          <p:cNvSpPr>
            <a:spLocks noGrp="1"/>
          </p:cNvSpPr>
          <p:nvPr>
            <p:ph type="title"/>
          </p:nvPr>
        </p:nvSpPr>
        <p:spPr>
          <a:xfrm>
            <a:off x="782320" y="235026"/>
            <a:ext cx="11043920" cy="1332190"/>
          </a:xfrm>
        </p:spPr>
        <p:txBody>
          <a:bodyPr anchor="b">
            <a:normAutofit/>
          </a:bodyPr>
          <a:lstStyle/>
          <a:p>
            <a:r>
              <a:rPr lang="en-US" sz="3700" b="1" dirty="0">
                <a:latin typeface="Times New Roman" panose="02020603050405020304" pitchFamily="18" charset="0"/>
                <a:cs typeface="Times New Roman" panose="02020603050405020304" pitchFamily="18" charset="0"/>
              </a:rPr>
              <a:t>Checking base version and virtual environment details</a:t>
            </a:r>
            <a:endParaRPr lang="en-US" sz="3700" dirty="0"/>
          </a:p>
        </p:txBody>
      </p:sp>
      <p:pic>
        <p:nvPicPr>
          <p:cNvPr id="5" name="Content Placeholder 4">
            <a:extLst>
              <a:ext uri="{FF2B5EF4-FFF2-40B4-BE49-F238E27FC236}">
                <a16:creationId xmlns:a16="http://schemas.microsoft.com/office/drawing/2014/main" id="{CAE1BB28-CF17-F6F2-61F6-4812FF16ECC0}"/>
              </a:ext>
            </a:extLst>
          </p:cNvPr>
          <p:cNvPicPr>
            <a:picLocks noChangeAspect="1"/>
          </p:cNvPicPr>
          <p:nvPr/>
        </p:nvPicPr>
        <p:blipFill>
          <a:blip r:embed="rId2"/>
          <a:stretch>
            <a:fillRect/>
          </a:stretch>
        </p:blipFill>
        <p:spPr>
          <a:xfrm>
            <a:off x="3178436" y="1763617"/>
            <a:ext cx="5863964" cy="358054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99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766FB0-E4C3-D0B5-4387-D492CB724ABE}"/>
              </a:ext>
            </a:extLst>
          </p:cNvPr>
          <p:cNvPicPr>
            <a:picLocks noGrp="1" noChangeAspect="1"/>
          </p:cNvPicPr>
          <p:nvPr>
            <p:ph idx="1"/>
          </p:nvPr>
        </p:nvPicPr>
        <p:blipFill>
          <a:blip r:embed="rId2"/>
          <a:stretch>
            <a:fillRect/>
          </a:stretch>
        </p:blipFill>
        <p:spPr>
          <a:xfrm>
            <a:off x="1057469" y="1213144"/>
            <a:ext cx="10077061" cy="5094612"/>
          </a:xfrm>
        </p:spPr>
      </p:pic>
      <p:sp>
        <p:nvSpPr>
          <p:cNvPr id="2" name="Title 1">
            <a:extLst>
              <a:ext uri="{FF2B5EF4-FFF2-40B4-BE49-F238E27FC236}">
                <a16:creationId xmlns:a16="http://schemas.microsoft.com/office/drawing/2014/main" id="{7B084AA5-691D-775F-8ED9-2A98CE67000A}"/>
              </a:ext>
            </a:extLst>
          </p:cNvPr>
          <p:cNvSpPr>
            <a:spLocks noGrp="1"/>
          </p:cNvSpPr>
          <p:nvPr>
            <p:ph type="title"/>
          </p:nvPr>
        </p:nvSpPr>
        <p:spPr>
          <a:xfrm>
            <a:off x="872237" y="486382"/>
            <a:ext cx="9027895" cy="744207"/>
          </a:xfrm>
        </p:spPr>
        <p:txBody>
          <a:bodyPr anchor="b">
            <a:normAutofit/>
          </a:bodyPr>
          <a:lstStyle/>
          <a:p>
            <a:r>
              <a:rPr lang="en-US" b="1" dirty="0">
                <a:latin typeface="Times New Roman" panose="02020603050405020304" pitchFamily="18" charset="0"/>
                <a:cs typeface="Times New Roman" panose="02020603050405020304" pitchFamily="18" charset="0"/>
              </a:rPr>
              <a:t>FLASK Code</a:t>
            </a:r>
          </a:p>
        </p:txBody>
      </p:sp>
    </p:spTree>
    <p:extLst>
      <p:ext uri="{BB962C8B-B14F-4D97-AF65-F5344CB8AC3E}">
        <p14:creationId xmlns:p14="http://schemas.microsoft.com/office/powerpoint/2010/main" val="3326241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5CDE65-87DA-2E49-8217-7CC86A241F7F}"/>
              </a:ext>
            </a:extLst>
          </p:cNvPr>
          <p:cNvPicPr>
            <a:picLocks noChangeAspect="1"/>
          </p:cNvPicPr>
          <p:nvPr/>
        </p:nvPicPr>
        <p:blipFill>
          <a:blip r:embed="rId2"/>
          <a:stretch>
            <a:fillRect/>
          </a:stretch>
        </p:blipFill>
        <p:spPr>
          <a:xfrm>
            <a:off x="1073020" y="220702"/>
            <a:ext cx="9563877" cy="6416596"/>
          </a:xfrm>
          <a:prstGeom prst="rect">
            <a:avLst/>
          </a:prstGeom>
        </p:spPr>
      </p:pic>
    </p:spTree>
    <p:extLst>
      <p:ext uri="{BB962C8B-B14F-4D97-AF65-F5344CB8AC3E}">
        <p14:creationId xmlns:p14="http://schemas.microsoft.com/office/powerpoint/2010/main" val="64589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88E34-CCB0-E23F-F786-06BBC93EC274}"/>
              </a:ext>
            </a:extLst>
          </p:cNvPr>
          <p:cNvSpPr>
            <a:spLocks noGrp="1"/>
          </p:cNvSpPr>
          <p:nvPr>
            <p:ph type="title"/>
          </p:nvPr>
        </p:nvSpPr>
        <p:spPr>
          <a:xfrm>
            <a:off x="872237" y="486382"/>
            <a:ext cx="9027895" cy="744207"/>
          </a:xfrm>
        </p:spPr>
        <p:txBody>
          <a:bodyPr anchor="b">
            <a:normAutofit/>
          </a:bodyPr>
          <a:lstStyle/>
          <a:p>
            <a:r>
              <a:rPr lang="en-US" b="1" dirty="0">
                <a:latin typeface="Times New Roman" panose="02020603050405020304" pitchFamily="18" charset="0"/>
                <a:cs typeface="Times New Roman" panose="02020603050405020304" pitchFamily="18" charset="0"/>
              </a:rPr>
              <a:t>Building home.html</a:t>
            </a:r>
          </a:p>
        </p:txBody>
      </p:sp>
      <p:sp>
        <p:nvSpPr>
          <p:cNvPr id="3" name="Content Placeholder 2">
            <a:extLst>
              <a:ext uri="{FF2B5EF4-FFF2-40B4-BE49-F238E27FC236}">
                <a16:creationId xmlns:a16="http://schemas.microsoft.com/office/drawing/2014/main" id="{DE1B3BC1-EA50-A209-16D7-778101D0FB3A}"/>
              </a:ext>
            </a:extLst>
          </p:cNvPr>
          <p:cNvSpPr>
            <a:spLocks noGrp="1"/>
          </p:cNvSpPr>
          <p:nvPr>
            <p:ph idx="1"/>
          </p:nvPr>
        </p:nvSpPr>
        <p:spPr>
          <a:xfrm>
            <a:off x="872237" y="1473221"/>
            <a:ext cx="9688296" cy="3454358"/>
          </a:xfrm>
        </p:spPr>
        <p:txBody>
          <a:bodyPr anchor="t">
            <a:normAutofit/>
          </a:bodyPr>
          <a:lstStyle/>
          <a:p>
            <a:r>
              <a:rPr lang="en-US" dirty="0"/>
              <a:t>Textbox</a:t>
            </a:r>
          </a:p>
          <a:p>
            <a:r>
              <a:rPr lang="en-US" dirty="0"/>
              <a:t>Button</a:t>
            </a:r>
          </a:p>
          <a:p>
            <a:r>
              <a:rPr lang="en-US" dirty="0"/>
              <a:t>Probability score</a:t>
            </a:r>
          </a:p>
          <a:p>
            <a:r>
              <a:rPr lang="en-US" dirty="0"/>
              <a:t>Corresponding sentiment</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231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BF21C-FFF9-2D68-66F9-250E335C2343}"/>
              </a:ext>
            </a:extLst>
          </p:cNvPr>
          <p:cNvPicPr>
            <a:picLocks noChangeAspect="1"/>
          </p:cNvPicPr>
          <p:nvPr/>
        </p:nvPicPr>
        <p:blipFill>
          <a:blip r:embed="rId2"/>
          <a:stretch>
            <a:fillRect/>
          </a:stretch>
        </p:blipFill>
        <p:spPr>
          <a:xfrm>
            <a:off x="379268" y="1348772"/>
            <a:ext cx="11433464" cy="4160455"/>
          </a:xfrm>
          <a:prstGeom prst="rect">
            <a:avLst/>
          </a:prstGeom>
        </p:spPr>
      </p:pic>
    </p:spTree>
    <p:extLst>
      <p:ext uri="{BB962C8B-B14F-4D97-AF65-F5344CB8AC3E}">
        <p14:creationId xmlns:p14="http://schemas.microsoft.com/office/powerpoint/2010/main" val="1852398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A58E0-F6B7-C0F7-23D1-F9C55A59D232}"/>
              </a:ext>
            </a:extLst>
          </p:cNvPr>
          <p:cNvSpPr>
            <a:spLocks noGrp="1"/>
          </p:cNvSpPr>
          <p:nvPr>
            <p:ph type="title"/>
          </p:nvPr>
        </p:nvSpPr>
        <p:spPr>
          <a:xfrm>
            <a:off x="373379" y="456515"/>
            <a:ext cx="7741920" cy="540186"/>
          </a:xfrm>
        </p:spPr>
        <p:txBody>
          <a:bodyPr vert="horz" lIns="91440" tIns="45720" rIns="91440" bIns="45720" rtlCol="0" anchor="b">
            <a:noAutofit/>
          </a:bodyPr>
          <a:lstStyle/>
          <a:p>
            <a:pPr algn="r"/>
            <a:r>
              <a:rPr lang="en-US" b="1" kern="1200" dirty="0">
                <a:solidFill>
                  <a:schemeClr val="tx1"/>
                </a:solidFill>
                <a:latin typeface="+mj-lt"/>
                <a:ea typeface="+mj-ea"/>
                <a:cs typeface="+mj-cs"/>
              </a:rPr>
              <a:t>Output for Negative Sentiment</a:t>
            </a:r>
          </a:p>
        </p:txBody>
      </p:sp>
      <p:pic>
        <p:nvPicPr>
          <p:cNvPr id="5" name="Content Placeholder 4">
            <a:extLst>
              <a:ext uri="{FF2B5EF4-FFF2-40B4-BE49-F238E27FC236}">
                <a16:creationId xmlns:a16="http://schemas.microsoft.com/office/drawing/2014/main" id="{9F3CDCF6-F9D3-B1AC-E5CE-033BA9D3DC8A}"/>
              </a:ext>
            </a:extLst>
          </p:cNvPr>
          <p:cNvPicPr>
            <a:picLocks noGrp="1" noChangeAspect="1"/>
          </p:cNvPicPr>
          <p:nvPr>
            <p:ph idx="1"/>
          </p:nvPr>
        </p:nvPicPr>
        <p:blipFill>
          <a:blip r:embed="rId2"/>
          <a:stretch>
            <a:fillRect/>
          </a:stretch>
        </p:blipFill>
        <p:spPr>
          <a:xfrm>
            <a:off x="805668" y="1313234"/>
            <a:ext cx="10099038" cy="3587818"/>
          </a:xfrm>
          <a:prstGeom prst="rect">
            <a:avLst/>
          </a:prstGeom>
          <a:solidFill>
            <a:schemeClr val="tx1">
              <a:alpha val="0"/>
            </a:schemeClr>
          </a:solidFill>
        </p:spPr>
      </p:pic>
      <p:sp>
        <p:nvSpPr>
          <p:cNvPr id="13" name="Rectangle 12">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8E3597-DDC1-5950-7E23-95001CF18D27}"/>
              </a:ext>
            </a:extLst>
          </p:cNvPr>
          <p:cNvSpPr txBox="1"/>
          <p:nvPr/>
        </p:nvSpPr>
        <p:spPr>
          <a:xfrm>
            <a:off x="701474" y="5286264"/>
            <a:ext cx="10099039" cy="1186097"/>
          </a:xfrm>
          <a:prstGeom prst="rect">
            <a:avLst/>
          </a:prstGeom>
        </p:spPr>
        <p:txBody>
          <a:bodyPr vert="horz" lIns="91440" tIns="45720" rIns="91440" bIns="45720" rtlCol="0" anchor="t">
            <a:normAutofit/>
          </a:bodyPr>
          <a:lstStyle/>
          <a:p>
            <a:pPr>
              <a:lnSpc>
                <a:spcPct val="90000"/>
              </a:lnSpc>
              <a:spcAft>
                <a:spcPts val="600"/>
              </a:spcAft>
            </a:pPr>
            <a:r>
              <a:rPr lang="en-US" sz="2000" b="1" dirty="0"/>
              <a:t>Input text</a:t>
            </a:r>
            <a:r>
              <a:rPr lang="en-US" sz="2000" dirty="0"/>
              <a:t>: I found the movie to be incredibly disappointing. The plot was weak, the acting was subpar, and the ending was unsatisfying</a:t>
            </a:r>
            <a:endParaRPr lang="en-US" sz="1900" dirty="0"/>
          </a:p>
        </p:txBody>
      </p:sp>
    </p:spTree>
    <p:extLst>
      <p:ext uri="{BB962C8B-B14F-4D97-AF65-F5344CB8AC3E}">
        <p14:creationId xmlns:p14="http://schemas.microsoft.com/office/powerpoint/2010/main" val="11431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9780-703D-A4EE-8299-76054FD21A6F}"/>
              </a:ext>
            </a:extLst>
          </p:cNvPr>
          <p:cNvSpPr>
            <a:spLocks noGrp="1"/>
          </p:cNvSpPr>
          <p:nvPr>
            <p:ph type="title"/>
          </p:nvPr>
        </p:nvSpPr>
        <p:spPr>
          <a:xfrm>
            <a:off x="699517" y="199427"/>
            <a:ext cx="9643363" cy="930539"/>
          </a:xfrm>
        </p:spPr>
        <p:txBody>
          <a:bodyPr vert="horz" lIns="91440" tIns="45720" rIns="91440" bIns="45720" rtlCol="0" anchor="b">
            <a:normAutofit/>
          </a:bodyPr>
          <a:lstStyle/>
          <a:p>
            <a:r>
              <a:rPr lang="en-US" b="1" kern="1200" dirty="0">
                <a:solidFill>
                  <a:schemeClr val="tx1"/>
                </a:solidFill>
                <a:latin typeface="+mj-lt"/>
                <a:ea typeface="+mj-ea"/>
                <a:cs typeface="+mj-cs"/>
              </a:rPr>
              <a:t>Output for Positive Sentiment</a:t>
            </a:r>
            <a:endParaRPr lang="en-US"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72D9D89B-F181-B29E-ED63-7B4B7BFD5F3A}"/>
              </a:ext>
            </a:extLst>
          </p:cNvPr>
          <p:cNvSpPr txBox="1"/>
          <p:nvPr/>
        </p:nvSpPr>
        <p:spPr>
          <a:xfrm>
            <a:off x="579120" y="4891154"/>
            <a:ext cx="10099039" cy="1186097"/>
          </a:xfrm>
          <a:prstGeom prst="rect">
            <a:avLst/>
          </a:prstGeom>
        </p:spPr>
        <p:txBody>
          <a:bodyPr vert="horz" lIns="91440" tIns="45720" rIns="91440" bIns="45720" rtlCol="0" anchor="t">
            <a:normAutofit fontScale="92500"/>
          </a:bodyPr>
          <a:lstStyle/>
          <a:p>
            <a:pPr>
              <a:lnSpc>
                <a:spcPct val="90000"/>
              </a:lnSpc>
              <a:spcAft>
                <a:spcPts val="600"/>
              </a:spcAft>
            </a:pPr>
            <a:r>
              <a:rPr lang="en-US" sz="2000" b="1" dirty="0"/>
              <a:t>Input text</a:t>
            </a:r>
            <a:r>
              <a:rPr lang="en-US" sz="2000" dirty="0"/>
              <a:t>:  </a:t>
            </a:r>
            <a:r>
              <a:rPr lang="en-US" sz="1900" dirty="0"/>
              <a:t>I recently watched this movie with my family, and we were all blown away by how entertaining it was! The storyline was engaging, the visuals were stunning, and the performances were top-notch. We laughed, we cried, and we left the theater feeling uplifted and inspired. It's definitely one of the best movies we've seen in a long time, and we can't wait to watch it again!"</a:t>
            </a:r>
          </a:p>
        </p:txBody>
      </p:sp>
      <p:pic>
        <p:nvPicPr>
          <p:cNvPr id="5" name="Content Placeholder 4">
            <a:extLst>
              <a:ext uri="{FF2B5EF4-FFF2-40B4-BE49-F238E27FC236}">
                <a16:creationId xmlns:a16="http://schemas.microsoft.com/office/drawing/2014/main" id="{DCF8F40D-33D1-2CE0-6E6F-A6ED98E63250}"/>
              </a:ext>
            </a:extLst>
          </p:cNvPr>
          <p:cNvPicPr>
            <a:picLocks noGrp="1" noChangeAspect="1"/>
          </p:cNvPicPr>
          <p:nvPr>
            <p:ph idx="1"/>
          </p:nvPr>
        </p:nvPicPr>
        <p:blipFill>
          <a:blip r:embed="rId2"/>
          <a:stretch>
            <a:fillRect/>
          </a:stretch>
        </p:blipFill>
        <p:spPr>
          <a:xfrm>
            <a:off x="894079" y="1589788"/>
            <a:ext cx="10099039" cy="3144772"/>
          </a:xfrm>
          <a:prstGeom prst="rect">
            <a:avLst/>
          </a:prstGeom>
          <a:solidFill>
            <a:schemeClr val="bg1"/>
          </a:solidFill>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799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304C11-B3F9-5D2F-74AA-882E02191482}"/>
              </a:ext>
            </a:extLst>
          </p:cNvPr>
          <p:cNvSpPr>
            <a:spLocks noGrp="1"/>
          </p:cNvSpPr>
          <p:nvPr>
            <p:ph idx="1"/>
          </p:nvPr>
        </p:nvSpPr>
        <p:spPr>
          <a:xfrm>
            <a:off x="2306320" y="2509520"/>
            <a:ext cx="6299200" cy="650240"/>
          </a:xfrm>
        </p:spPr>
        <p:txBody>
          <a:bodyPr anchor="t">
            <a:noAutofit/>
          </a:bodyPr>
          <a:lstStyle/>
          <a:p>
            <a:pPr marL="0" indent="0" algn="r">
              <a:buNone/>
            </a:pPr>
            <a:r>
              <a:rPr lang="en-US" sz="6000" b="1" dirty="0">
                <a:latin typeface="Times New Roman" panose="02020603050405020304" pitchFamily="18" charset="0"/>
                <a:cs typeface="Times New Roman" panose="02020603050405020304" pitchFamily="18" charset="0"/>
              </a:rPr>
              <a:t>THANK YOU!!!!!</a:t>
            </a:r>
          </a:p>
        </p:txBody>
      </p:sp>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354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5ED39-4633-28C9-6EC0-9E6C76B658B0}"/>
              </a:ext>
            </a:extLst>
          </p:cNvPr>
          <p:cNvSpPr>
            <a:spLocks noGrp="1"/>
          </p:cNvSpPr>
          <p:nvPr>
            <p:ph type="title"/>
          </p:nvPr>
        </p:nvSpPr>
        <p:spPr>
          <a:xfrm>
            <a:off x="1136397" y="502021"/>
            <a:ext cx="9688296" cy="1642969"/>
          </a:xfrm>
        </p:spPr>
        <p:txBody>
          <a:bodyPr anchor="b">
            <a:normAutofit/>
          </a:bodyPr>
          <a:lstStyle/>
          <a:p>
            <a:r>
              <a:rPr lang="en-US" sz="4000" b="1">
                <a:latin typeface="Times New Roman" panose="02020603050405020304" pitchFamily="18" charset="0"/>
                <a:cs typeface="Times New Roman" panose="02020603050405020304" pitchFamily="18" charset="0"/>
              </a:rPr>
              <a:t>References</a:t>
            </a:r>
            <a:endParaRPr lang="en-US" sz="4000"/>
          </a:p>
        </p:txBody>
      </p:sp>
      <p:sp>
        <p:nvSpPr>
          <p:cNvPr id="3" name="Content Placeholder 2">
            <a:extLst>
              <a:ext uri="{FF2B5EF4-FFF2-40B4-BE49-F238E27FC236}">
                <a16:creationId xmlns:a16="http://schemas.microsoft.com/office/drawing/2014/main" id="{369F5EE8-E70E-DB7A-5918-289318A081EA}"/>
              </a:ext>
            </a:extLst>
          </p:cNvPr>
          <p:cNvSpPr>
            <a:spLocks noGrp="1"/>
          </p:cNvSpPr>
          <p:nvPr>
            <p:ph idx="1"/>
          </p:nvPr>
        </p:nvSpPr>
        <p:spPr>
          <a:xfrm>
            <a:off x="1136397" y="2418409"/>
            <a:ext cx="9688296" cy="3454358"/>
          </a:xfrm>
        </p:spPr>
        <p:txBody>
          <a:bodyPr anchor="t">
            <a:normAutofit/>
          </a:bodyPr>
          <a:lstStyle/>
          <a:p>
            <a:r>
              <a:rPr lang="en-US" sz="2000">
                <a:hlinkClick r:id="rId2"/>
              </a:rPr>
              <a:t>https://www.youtube.com/watch?v=RqvYSY7deeA&amp;list=PLECsJRrufNwd7LhsG-a28mKZvhoNGyldL</a:t>
            </a:r>
            <a:endParaRPr lang="en-US" sz="2000"/>
          </a:p>
          <a:p>
            <a:r>
              <a:rPr lang="en-US" sz="2000">
                <a:hlinkClick r:id="rId3"/>
              </a:rPr>
              <a:t>https://www.slideshare.net/ijtsrd/lstm-based-sentiment-analysis</a:t>
            </a:r>
            <a:endParaRPr lang="en-US" sz="2000">
              <a:hlinkClick r:id="rId4"/>
            </a:endParaRPr>
          </a:p>
          <a:p>
            <a:r>
              <a:rPr lang="en-US" sz="2000">
                <a:hlinkClick r:id="rId4"/>
              </a:rPr>
              <a:t>https://www.youtube.com/watch?v=hZ5Xlc6PLfk</a:t>
            </a:r>
            <a:endParaRPr lang="en-US" sz="2000"/>
          </a:p>
          <a:p>
            <a:r>
              <a:rPr lang="en-US" sz="2000">
                <a:hlinkClick r:id="rId5"/>
              </a:rPr>
              <a:t>https://www.youtube.com/watch?v=nam2zR7p7Os&amp;t=468s</a:t>
            </a:r>
            <a:endParaRPr lang="en-US" sz="2000"/>
          </a:p>
          <a:p>
            <a:r>
              <a:rPr lang="en-US" sz="2000">
                <a:hlinkClick r:id="rId6"/>
              </a:rPr>
              <a:t>https://www.youtube.com/watch?v=tT6OfLnum2w</a:t>
            </a:r>
            <a:endParaRPr lang="en-US" sz="2000"/>
          </a:p>
          <a:p>
            <a:r>
              <a:rPr lang="en-US" sz="2000">
                <a:hlinkClick r:id="rId7"/>
              </a:rPr>
              <a:t>https://www.youtube.com/watch?v=Y9qdKsOHRjA</a:t>
            </a:r>
            <a:endParaRPr lang="en-US" sz="2000"/>
          </a:p>
          <a:p>
            <a:pPr marL="0" indent="0">
              <a:buNone/>
            </a:pPr>
            <a:endParaRPr lang="en-US" sz="2000"/>
          </a:p>
          <a:p>
            <a:pPr marL="0" indent="0">
              <a:buNone/>
            </a:pPr>
            <a:endParaRPr lang="en-US" sz="2000"/>
          </a:p>
          <a:p>
            <a:pPr marL="0" indent="0">
              <a:buNone/>
            </a:pPr>
            <a:endParaRPr lang="en-US" sz="200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574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C606F3F-159E-4799-E532-FDC7B558548A}"/>
              </a:ext>
            </a:extLst>
          </p:cNvPr>
          <p:cNvPicPr>
            <a:picLocks noGrp="1" noChangeAspect="1"/>
          </p:cNvPicPr>
          <p:nvPr>
            <p:ph idx="1"/>
          </p:nvPr>
        </p:nvPicPr>
        <p:blipFill>
          <a:blip r:embed="rId2"/>
          <a:stretch>
            <a:fillRect/>
          </a:stretch>
        </p:blipFill>
        <p:spPr>
          <a:xfrm>
            <a:off x="728870" y="829124"/>
            <a:ext cx="10515600" cy="4285295"/>
          </a:xfrm>
        </p:spPr>
      </p:pic>
    </p:spTree>
    <p:extLst>
      <p:ext uri="{BB962C8B-B14F-4D97-AF65-F5344CB8AC3E}">
        <p14:creationId xmlns:p14="http://schemas.microsoft.com/office/powerpoint/2010/main" val="257291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C42699-EE9E-7CBD-CBDC-88418392378D}"/>
              </a:ext>
            </a:extLst>
          </p:cNvPr>
          <p:cNvPicPr>
            <a:picLocks noGrp="1" noChangeAspect="1"/>
          </p:cNvPicPr>
          <p:nvPr>
            <p:ph idx="1"/>
          </p:nvPr>
        </p:nvPicPr>
        <p:blipFill>
          <a:blip r:embed="rId2"/>
          <a:stretch>
            <a:fillRect/>
          </a:stretch>
        </p:blipFill>
        <p:spPr>
          <a:xfrm>
            <a:off x="1799163" y="227830"/>
            <a:ext cx="8377542" cy="5599392"/>
          </a:xfrm>
          <a:prstGeom prst="rect">
            <a:avLst/>
          </a:prstGeom>
          <a:ln>
            <a:solidFill>
              <a:schemeClr val="accent1">
                <a:alpha val="33000"/>
              </a:schemeClr>
            </a:solidFill>
          </a:ln>
        </p:spPr>
      </p:pic>
      <p:sp>
        <p:nvSpPr>
          <p:cNvPr id="2" name="TextBox 1">
            <a:extLst>
              <a:ext uri="{FF2B5EF4-FFF2-40B4-BE49-F238E27FC236}">
                <a16:creationId xmlns:a16="http://schemas.microsoft.com/office/drawing/2014/main" id="{7B6A2415-DC2E-C3CD-9F21-A58724DCE01B}"/>
              </a:ext>
            </a:extLst>
          </p:cNvPr>
          <p:cNvSpPr txBox="1"/>
          <p:nvPr/>
        </p:nvSpPr>
        <p:spPr>
          <a:xfrm>
            <a:off x="3715966" y="5924144"/>
            <a:ext cx="4398255" cy="369332"/>
          </a:xfrm>
          <a:prstGeom prst="rect">
            <a:avLst/>
          </a:prstGeom>
          <a:noFill/>
        </p:spPr>
        <p:txBody>
          <a:bodyPr wrap="none" rtlCol="0">
            <a:spAutoFit/>
          </a:bodyPr>
          <a:lstStyle/>
          <a:p>
            <a:r>
              <a:rPr lang="en-US" b="1"/>
              <a:t>Fig 1. List of positive and negative words </a:t>
            </a:r>
            <a:endParaRPr lang="en-US" b="1" dirty="0"/>
          </a:p>
        </p:txBody>
      </p:sp>
    </p:spTree>
    <p:extLst>
      <p:ext uri="{BB962C8B-B14F-4D97-AF65-F5344CB8AC3E}">
        <p14:creationId xmlns:p14="http://schemas.microsoft.com/office/powerpoint/2010/main" val="299477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8D8B7-6D7D-99E1-5F6E-2806757CD81E}"/>
              </a:ext>
            </a:extLst>
          </p:cNvPr>
          <p:cNvSpPr>
            <a:spLocks noGrp="1"/>
          </p:cNvSpPr>
          <p:nvPr>
            <p:ph type="title"/>
          </p:nvPr>
        </p:nvSpPr>
        <p:spPr>
          <a:xfrm>
            <a:off x="844568" y="247408"/>
            <a:ext cx="9688296" cy="1642969"/>
          </a:xfrm>
        </p:spPr>
        <p:txBody>
          <a:bodyPr anchor="b">
            <a:normAutofit/>
          </a:bodyPr>
          <a:lstStyle/>
          <a:p>
            <a:r>
              <a:rPr lang="en-US" b="1" dirty="0">
                <a:latin typeface="Times New Roman" panose="02020603050405020304" pitchFamily="18" charset="0"/>
                <a:cs typeface="Times New Roman" panose="02020603050405020304" pitchFamily="18" charset="0"/>
              </a:rPr>
              <a:t>How to develop a Sentiment Analysis application</a:t>
            </a:r>
          </a:p>
        </p:txBody>
      </p:sp>
      <p:sp>
        <p:nvSpPr>
          <p:cNvPr id="3" name="Content Placeholder 2">
            <a:extLst>
              <a:ext uri="{FF2B5EF4-FFF2-40B4-BE49-F238E27FC236}">
                <a16:creationId xmlns:a16="http://schemas.microsoft.com/office/drawing/2014/main" id="{11A0269C-FE6A-F857-7DC9-0DA0DD3A8383}"/>
              </a:ext>
            </a:extLst>
          </p:cNvPr>
          <p:cNvSpPr>
            <a:spLocks noGrp="1"/>
          </p:cNvSpPr>
          <p:nvPr>
            <p:ph idx="1"/>
          </p:nvPr>
        </p:nvSpPr>
        <p:spPr>
          <a:xfrm>
            <a:off x="990482" y="2137785"/>
            <a:ext cx="9688296" cy="3454358"/>
          </a:xfrm>
        </p:spPr>
        <p:txBody>
          <a:bodyPr anchor="t">
            <a:normAutofit/>
          </a:bodyPr>
          <a:lstStyle/>
          <a:p>
            <a:r>
              <a:rPr lang="en-US" dirty="0"/>
              <a:t>LSTM (Backend)</a:t>
            </a:r>
          </a:p>
          <a:p>
            <a:r>
              <a:rPr lang="en-US" dirty="0"/>
              <a:t>Flask(Frontend)</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32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B1D31-2812-F51B-77D4-E2155DE1E624}"/>
              </a:ext>
            </a:extLst>
          </p:cNvPr>
          <p:cNvSpPr>
            <a:spLocks noGrp="1"/>
          </p:cNvSpPr>
          <p:nvPr>
            <p:ph type="title"/>
          </p:nvPr>
        </p:nvSpPr>
        <p:spPr>
          <a:xfrm>
            <a:off x="729573" y="202115"/>
            <a:ext cx="8986165" cy="783118"/>
          </a:xfrm>
        </p:spPr>
        <p:txBody>
          <a:bodyPr anchor="b">
            <a:normAutofit/>
          </a:bodyPr>
          <a:lstStyle/>
          <a:p>
            <a:r>
              <a:rPr lang="en-US" b="1" dirty="0">
                <a:latin typeface="Times New Roman" panose="02020603050405020304" pitchFamily="18" charset="0"/>
                <a:cs typeface="Times New Roman" panose="02020603050405020304" pitchFamily="18" charset="0"/>
              </a:rPr>
              <a:t>LSTM (Long Short-Term Memory):</a:t>
            </a:r>
          </a:p>
        </p:txBody>
      </p:sp>
      <p:sp>
        <p:nvSpPr>
          <p:cNvPr id="3" name="Content Placeholder 2">
            <a:extLst>
              <a:ext uri="{FF2B5EF4-FFF2-40B4-BE49-F238E27FC236}">
                <a16:creationId xmlns:a16="http://schemas.microsoft.com/office/drawing/2014/main" id="{98F98757-A9DB-731B-F964-F7240B423CB3}"/>
              </a:ext>
            </a:extLst>
          </p:cNvPr>
          <p:cNvSpPr>
            <a:spLocks noGrp="1"/>
          </p:cNvSpPr>
          <p:nvPr>
            <p:ph idx="1"/>
          </p:nvPr>
        </p:nvSpPr>
        <p:spPr>
          <a:xfrm>
            <a:off x="875489" y="1361872"/>
            <a:ext cx="9949204" cy="4510895"/>
          </a:xfrm>
        </p:spPr>
        <p:txBody>
          <a:bodyPr anchor="t">
            <a:normAutofit/>
          </a:bodyPr>
          <a:lstStyle/>
          <a:p>
            <a:pPr>
              <a:buFont typeface="Arial" panose="020B0604020202020204" pitchFamily="34" charset="0"/>
              <a:buChar char="•"/>
            </a:pPr>
            <a:r>
              <a:rPr lang="en-US" sz="2400" b="0" i="0" dirty="0">
                <a:effectLst/>
                <a:latin typeface="Söhne"/>
              </a:rPr>
              <a:t>A type of recurrent neural network (RNN) architecture.</a:t>
            </a:r>
          </a:p>
          <a:p>
            <a:pPr>
              <a:buFont typeface="Arial" panose="020B0604020202020204" pitchFamily="34" charset="0"/>
              <a:buChar char="•"/>
            </a:pPr>
            <a:r>
              <a:rPr lang="en-US" sz="2400" b="0" i="0" dirty="0">
                <a:effectLst/>
                <a:latin typeface="Söhne"/>
              </a:rPr>
              <a:t>Efficient for analyzing sequential data like text due to its ability to retain long-term dependencies.</a:t>
            </a:r>
          </a:p>
          <a:p>
            <a:pPr>
              <a:buFont typeface="Arial" panose="020B0604020202020204" pitchFamily="34" charset="0"/>
              <a:buChar char="•"/>
            </a:pPr>
            <a:r>
              <a:rPr lang="en-US" sz="2400" dirty="0">
                <a:latin typeface="Söhne"/>
              </a:rPr>
              <a:t>Efficient handling of vanishing gradient problem</a:t>
            </a:r>
            <a:endParaRPr lang="en-US" sz="2400" b="0" i="0" dirty="0">
              <a:effectLst/>
              <a:latin typeface="Söhne"/>
            </a:endParaRPr>
          </a:p>
          <a:p>
            <a:pPr marL="0" indent="0">
              <a:buNone/>
            </a:pPr>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671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F28C8-F548-1F77-2A86-B333B42591B8}"/>
              </a:ext>
            </a:extLst>
          </p:cNvPr>
          <p:cNvSpPr>
            <a:spLocks noGrp="1"/>
          </p:cNvSpPr>
          <p:nvPr>
            <p:ph type="title"/>
          </p:nvPr>
        </p:nvSpPr>
        <p:spPr>
          <a:xfrm>
            <a:off x="651752" y="182660"/>
            <a:ext cx="9229357" cy="802573"/>
          </a:xfrm>
        </p:spPr>
        <p:txBody>
          <a:bodyPr anchor="b">
            <a:normAutofit/>
          </a:bodyPr>
          <a:lstStyle/>
          <a:p>
            <a:r>
              <a:rPr lang="en-US" b="1" dirty="0">
                <a:latin typeface="Times New Roman" panose="02020603050405020304" pitchFamily="18" charset="0"/>
                <a:cs typeface="Times New Roman" panose="02020603050405020304" pitchFamily="18" charset="0"/>
              </a:rPr>
              <a:t>What is Flask</a:t>
            </a:r>
          </a:p>
        </p:txBody>
      </p:sp>
      <p:sp>
        <p:nvSpPr>
          <p:cNvPr id="3" name="Content Placeholder 2">
            <a:extLst>
              <a:ext uri="{FF2B5EF4-FFF2-40B4-BE49-F238E27FC236}">
                <a16:creationId xmlns:a16="http://schemas.microsoft.com/office/drawing/2014/main" id="{08672F82-F0C2-05D1-C35D-25A8EA296E39}"/>
              </a:ext>
            </a:extLst>
          </p:cNvPr>
          <p:cNvSpPr>
            <a:spLocks noGrp="1"/>
          </p:cNvSpPr>
          <p:nvPr>
            <p:ph idx="1"/>
          </p:nvPr>
        </p:nvSpPr>
        <p:spPr>
          <a:xfrm>
            <a:off x="894945" y="1332689"/>
            <a:ext cx="9929748" cy="4540078"/>
          </a:xfrm>
        </p:spPr>
        <p:txBody>
          <a:bodyPr anchor="t">
            <a:normAutofit/>
          </a:bodyPr>
          <a:lstStyle/>
          <a:p>
            <a:pPr>
              <a:buFont typeface="Arial" panose="020B0604020202020204" pitchFamily="34" charset="0"/>
              <a:buChar char="•"/>
            </a:pPr>
            <a:r>
              <a:rPr lang="en-US" b="0" i="0" dirty="0">
                <a:effectLst/>
                <a:latin typeface="Söhne"/>
              </a:rPr>
              <a:t>Python-based</a:t>
            </a:r>
          </a:p>
          <a:p>
            <a:pPr>
              <a:buFont typeface="Arial" panose="020B0604020202020204" pitchFamily="34" charset="0"/>
              <a:buChar char="•"/>
            </a:pPr>
            <a:r>
              <a:rPr lang="en-US" b="0" i="0" dirty="0">
                <a:effectLst/>
                <a:latin typeface="Söhne"/>
              </a:rPr>
              <a:t>Open-source</a:t>
            </a:r>
          </a:p>
          <a:p>
            <a:pPr>
              <a:buFont typeface="Arial" panose="020B0604020202020204" pitchFamily="34" charset="0"/>
              <a:buChar char="•"/>
            </a:pPr>
            <a:r>
              <a:rPr lang="en-US" b="0" i="0" dirty="0">
                <a:effectLst/>
                <a:latin typeface="Söhne"/>
              </a:rPr>
              <a:t>Minimal dependencies</a:t>
            </a:r>
          </a:p>
          <a:p>
            <a:pPr>
              <a:buFont typeface="Arial" panose="020B0604020202020204" pitchFamily="34" charset="0"/>
              <a:buChar char="•"/>
            </a:pPr>
            <a:r>
              <a:rPr lang="en-US" b="0" i="0" dirty="0">
                <a:effectLst/>
                <a:latin typeface="Söhne"/>
              </a:rPr>
              <a:t>Lightweight Micro-framework</a:t>
            </a:r>
          </a:p>
          <a:p>
            <a:pPr>
              <a:buFont typeface="Arial" panose="020B0604020202020204" pitchFamily="34" charset="0"/>
              <a:buChar char="•"/>
            </a:pPr>
            <a:r>
              <a:rPr lang="en-US" b="0" i="0" dirty="0">
                <a:effectLst/>
                <a:latin typeface="Söhne"/>
              </a:rPr>
              <a:t>Third-party plugins</a:t>
            </a:r>
          </a:p>
          <a:p>
            <a:pPr>
              <a:buFont typeface="Arial" panose="020B0604020202020204" pitchFamily="34" charset="0"/>
              <a:buChar char="•"/>
            </a:pPr>
            <a:r>
              <a:rPr lang="en-US" b="0" i="0" dirty="0">
                <a:effectLst/>
                <a:latin typeface="Söhne"/>
              </a:rPr>
              <a:t>Flexibility</a:t>
            </a:r>
          </a:p>
          <a:p>
            <a:pPr marL="0" indent="0">
              <a:buNone/>
            </a:pPr>
            <a:endParaRPr lang="en-US" sz="2000" b="0" i="0" dirty="0">
              <a:effectLst/>
              <a:latin typeface="Söhne"/>
            </a:endParaRPr>
          </a:p>
          <a:p>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43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6E850C-FE4A-7ADB-FFC0-E6A71FFCE6CE}"/>
              </a:ext>
            </a:extLst>
          </p:cNvPr>
          <p:cNvPicPr>
            <a:picLocks noGrp="1" noChangeAspect="1"/>
          </p:cNvPicPr>
          <p:nvPr>
            <p:ph idx="1"/>
          </p:nvPr>
        </p:nvPicPr>
        <p:blipFill>
          <a:blip r:embed="rId2"/>
          <a:stretch>
            <a:fillRect/>
          </a:stretch>
        </p:blipFill>
        <p:spPr>
          <a:xfrm>
            <a:off x="699796" y="1390261"/>
            <a:ext cx="10515600" cy="4254759"/>
          </a:xfrm>
        </p:spPr>
      </p:pic>
      <p:sp>
        <p:nvSpPr>
          <p:cNvPr id="2" name="TextBox 1">
            <a:extLst>
              <a:ext uri="{FF2B5EF4-FFF2-40B4-BE49-F238E27FC236}">
                <a16:creationId xmlns:a16="http://schemas.microsoft.com/office/drawing/2014/main" id="{A66D68B5-1883-9148-0BBB-27C13A903A2F}"/>
              </a:ext>
            </a:extLst>
          </p:cNvPr>
          <p:cNvSpPr txBox="1"/>
          <p:nvPr/>
        </p:nvSpPr>
        <p:spPr>
          <a:xfrm>
            <a:off x="3494198" y="5774635"/>
            <a:ext cx="5876802" cy="369332"/>
          </a:xfrm>
          <a:prstGeom prst="rect">
            <a:avLst/>
          </a:prstGeom>
          <a:noFill/>
        </p:spPr>
        <p:txBody>
          <a:bodyPr wrap="none" rtlCol="0">
            <a:spAutoFit/>
          </a:bodyPr>
          <a:lstStyle/>
          <a:p>
            <a:r>
              <a:rPr lang="en-US" b="1" i="0" dirty="0">
                <a:solidFill>
                  <a:srgbClr val="0D0D0D"/>
                </a:solidFill>
                <a:effectLst/>
                <a:highlight>
                  <a:srgbClr val="FFFFFF"/>
                </a:highlight>
              </a:rPr>
              <a:t>Fig 2.Web UI and LSTM Model Interaction Flow Diagram</a:t>
            </a:r>
            <a:endParaRPr lang="en-US" b="1" dirty="0"/>
          </a:p>
        </p:txBody>
      </p:sp>
    </p:spTree>
    <p:extLst>
      <p:ext uri="{BB962C8B-B14F-4D97-AF65-F5344CB8AC3E}">
        <p14:creationId xmlns:p14="http://schemas.microsoft.com/office/powerpoint/2010/main" val="8912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5440</TotalTime>
  <Words>659</Words>
  <Application>Microsoft Office PowerPoint</Application>
  <PresentationFormat>Widescreen</PresentationFormat>
  <Paragraphs>106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Söhne</vt:lpstr>
      <vt:lpstr>Times New Roman</vt:lpstr>
      <vt:lpstr>Office Theme</vt:lpstr>
      <vt:lpstr>Sentiment Analysis using the LSTM model and Flask web app</vt:lpstr>
      <vt:lpstr>Agenda</vt:lpstr>
      <vt:lpstr> </vt:lpstr>
      <vt:lpstr>PowerPoint Presentation</vt:lpstr>
      <vt:lpstr>PowerPoint Presentation</vt:lpstr>
      <vt:lpstr>How to develop a Sentiment Analysis application</vt:lpstr>
      <vt:lpstr>LSTM (Long Short-Term Memory):</vt:lpstr>
      <vt:lpstr>What is Flask</vt:lpstr>
      <vt:lpstr>PowerPoint Presentation</vt:lpstr>
      <vt:lpstr>Web application overview</vt:lpstr>
      <vt:lpstr>Keras IMDb Dataset:</vt:lpstr>
      <vt:lpstr>Tokenization</vt:lpstr>
      <vt:lpstr>Word Embedding</vt:lpstr>
      <vt:lpstr>PowerPoint Presentation</vt:lpstr>
      <vt:lpstr>PowerPoint Presentation</vt:lpstr>
      <vt:lpstr>PowerPoint Presentation</vt:lpstr>
      <vt:lpstr>Two popular algorithms of Word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ATOM Editor</vt:lpstr>
      <vt:lpstr>PowerPoint Presentation</vt:lpstr>
      <vt:lpstr>PowerPoint Presentation</vt:lpstr>
      <vt:lpstr>Ways to create a virtual environment</vt:lpstr>
      <vt:lpstr>PowerPoint Presentation</vt:lpstr>
      <vt:lpstr>Checking base version and virtual environment details</vt:lpstr>
      <vt:lpstr>FLASK Code</vt:lpstr>
      <vt:lpstr>PowerPoint Presentation</vt:lpstr>
      <vt:lpstr>Building home.html</vt:lpstr>
      <vt:lpstr>PowerPoint Presentation</vt:lpstr>
      <vt:lpstr>Output for Negative Sentiment</vt:lpstr>
      <vt:lpstr>Output for Positive Sentiment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Ramteke, Vishakha</dc:creator>
  <cp:lastModifiedBy>Ramteke, Vishakha</cp:lastModifiedBy>
  <cp:revision>94</cp:revision>
  <dcterms:created xsi:type="dcterms:W3CDTF">2024-03-15T07:23:29Z</dcterms:created>
  <dcterms:modified xsi:type="dcterms:W3CDTF">2024-03-27T11:19:55Z</dcterms:modified>
</cp:coreProperties>
</file>